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ppt/webextensions/webextension2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74" r:id="rId4"/>
    <p:sldId id="265" r:id="rId5"/>
    <p:sldId id="266" r:id="rId6"/>
    <p:sldId id="267" r:id="rId7"/>
    <p:sldId id="269" r:id="rId8"/>
    <p:sldId id="268" r:id="rId9"/>
    <p:sldId id="263" r:id="rId10"/>
    <p:sldId id="270" r:id="rId11"/>
    <p:sldId id="276" r:id="rId12"/>
    <p:sldId id="272" r:id="rId13"/>
    <p:sldId id="277" r:id="rId14"/>
    <p:sldId id="278" r:id="rId15"/>
    <p:sldId id="273" r:id="rId16"/>
    <p:sldId id="275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61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7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335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60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351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402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343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12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84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74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743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325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860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2023-10-10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511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es/photo/1328285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1729064" y="-1144207"/>
            <a:ext cx="3350387" cy="6869199"/>
            <a:chOff x="1729064" y="-1144207"/>
            <a:chExt cx="3350387" cy="6869199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34B98993-A4B3-051B-00AE-4B72B344A185}"/>
                </a:ext>
              </a:extLst>
            </p:cNvPr>
            <p:cNvSpPr/>
            <p:nvPr/>
          </p:nvSpPr>
          <p:spPr>
            <a:xfrm>
              <a:off x="1979147" y="2544274"/>
              <a:ext cx="2214344" cy="3180718"/>
            </a:xfrm>
            <a:prstGeom prst="roundRect">
              <a:avLst>
                <a:gd name="adj" fmla="val 7627"/>
              </a:avLst>
            </a:prstGeom>
            <a:solidFill>
              <a:srgbClr val="5D4FA3"/>
            </a:solidFill>
            <a:ln>
              <a:solidFill>
                <a:srgbClr val="9999FF">
                  <a:alpha val="30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52000" rtlCol="0" anchor="t"/>
            <a:lstStyle/>
            <a:p>
              <a:endParaRPr lang="en-US" altLang="ko-KR" sz="1400" b="1" dirty="0">
                <a:solidFill>
                  <a:prstClr val="white"/>
                </a:solidFill>
              </a:endParaRPr>
            </a:p>
            <a:p>
              <a:r>
                <a:rPr lang="ko-KR" altLang="en-US" sz="1400" b="1" dirty="0">
                  <a:solidFill>
                    <a:prstClr val="white"/>
                  </a:solidFill>
                </a:rPr>
                <a:t>새싹 </a:t>
              </a:r>
              <a:r>
                <a:rPr lang="en-US" altLang="ko-KR" sz="1400" b="1" dirty="0">
                  <a:solidFill>
                    <a:prstClr val="white"/>
                  </a:solidFill>
                </a:rPr>
                <a:t>3</a:t>
              </a:r>
              <a:r>
                <a:rPr lang="ko-KR" altLang="en-US" sz="1400" b="1" dirty="0">
                  <a:solidFill>
                    <a:prstClr val="white"/>
                  </a:solidFill>
                </a:rPr>
                <a:t>기 </a:t>
              </a:r>
              <a:r>
                <a:rPr lang="ko-KR" altLang="en-US" sz="1400" b="1" dirty="0" err="1">
                  <a:solidFill>
                    <a:prstClr val="white"/>
                  </a:solidFill>
                </a:rPr>
                <a:t>황용하</a:t>
              </a:r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  <p:grpSp>
          <p:nvGrpSpPr>
            <p:cNvPr id="2" name="그룹 1"/>
            <p:cNvGrpSpPr/>
            <p:nvPr/>
          </p:nvGrpSpPr>
          <p:grpSpPr>
            <a:xfrm>
              <a:off x="2215941" y="2280280"/>
              <a:ext cx="383990" cy="558388"/>
              <a:chOff x="2215941" y="2280280"/>
              <a:chExt cx="383990" cy="558388"/>
            </a:xfrm>
          </p:grpSpPr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22334799-6EFD-7D98-B744-45560DC1AF97}"/>
                  </a:ext>
                </a:extLst>
              </p:cNvPr>
              <p:cNvSpPr/>
              <p:nvPr/>
            </p:nvSpPr>
            <p:spPr>
              <a:xfrm>
                <a:off x="2275137" y="2280280"/>
                <a:ext cx="265592" cy="188793"/>
              </a:xfrm>
              <a:prstGeom prst="roundRect">
                <a:avLst/>
              </a:prstGeom>
              <a:noFill/>
              <a:ln w="1905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사각형: 둥근 모서리 6">
                <a:extLst>
                  <a:ext uri="{FF2B5EF4-FFF2-40B4-BE49-F238E27FC236}">
                    <a16:creationId xmlns:a16="http://schemas.microsoft.com/office/drawing/2014/main" id="{2A2D53E9-F1C4-886A-1ADE-1C319A1E3D47}"/>
                  </a:ext>
                </a:extLst>
              </p:cNvPr>
              <p:cNvSpPr/>
              <p:nvPr/>
            </p:nvSpPr>
            <p:spPr>
              <a:xfrm>
                <a:off x="2215941" y="2704271"/>
                <a:ext cx="383990" cy="134397"/>
              </a:xfrm>
              <a:prstGeom prst="roundRect">
                <a:avLst/>
              </a:prstGeom>
              <a:solidFill>
                <a:srgbClr val="3D346B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26DF8DC-3961-A772-BE7E-5A75F4D733B6}"/>
                  </a:ext>
                </a:extLst>
              </p:cNvPr>
              <p:cNvSpPr/>
              <p:nvPr/>
            </p:nvSpPr>
            <p:spPr>
              <a:xfrm>
                <a:off x="2311938" y="2413078"/>
                <a:ext cx="191995" cy="358391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50000">
                    <a:srgbClr val="AAA2D2">
                      <a:tint val="44500"/>
                      <a:satMod val="160000"/>
                    </a:srgbClr>
                  </a:gs>
                  <a:gs pos="100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5B900779-7BD6-B0C7-FAFC-6105A3D77F99}"/>
                  </a:ext>
                </a:extLst>
              </p:cNvPr>
              <p:cNvSpPr/>
              <p:nvPr/>
            </p:nvSpPr>
            <p:spPr>
              <a:xfrm>
                <a:off x="2366336" y="2630675"/>
                <a:ext cx="83196" cy="83196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4"/>
            <p:cNvGrpSpPr/>
            <p:nvPr/>
          </p:nvGrpSpPr>
          <p:grpSpPr>
            <a:xfrm>
              <a:off x="3607907" y="2280280"/>
              <a:ext cx="383990" cy="558388"/>
              <a:chOff x="3607907" y="2280280"/>
              <a:chExt cx="383990" cy="558388"/>
            </a:xfrm>
          </p:grpSpPr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CF1C4D07-D984-4C7B-C391-B11C5171065B}"/>
                  </a:ext>
                </a:extLst>
              </p:cNvPr>
              <p:cNvSpPr/>
              <p:nvPr/>
            </p:nvSpPr>
            <p:spPr>
              <a:xfrm>
                <a:off x="3667103" y="2280280"/>
                <a:ext cx="265592" cy="188793"/>
              </a:xfrm>
              <a:prstGeom prst="roundRect">
                <a:avLst/>
              </a:prstGeom>
              <a:noFill/>
              <a:ln w="1905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사각형: 둥근 모서리 24">
                <a:extLst>
                  <a:ext uri="{FF2B5EF4-FFF2-40B4-BE49-F238E27FC236}">
                    <a16:creationId xmlns:a16="http://schemas.microsoft.com/office/drawing/2014/main" id="{F1F0D899-9CBC-7B5F-C0CE-2EF76CE9BDEC}"/>
                  </a:ext>
                </a:extLst>
              </p:cNvPr>
              <p:cNvSpPr/>
              <p:nvPr/>
            </p:nvSpPr>
            <p:spPr>
              <a:xfrm>
                <a:off x="3607907" y="2704271"/>
                <a:ext cx="383990" cy="134397"/>
              </a:xfrm>
              <a:prstGeom prst="roundRect">
                <a:avLst/>
              </a:prstGeom>
              <a:solidFill>
                <a:srgbClr val="3D346B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F3B46BEC-4E3D-5AB7-90F9-4A4D11C974EB}"/>
                  </a:ext>
                </a:extLst>
              </p:cNvPr>
              <p:cNvSpPr/>
              <p:nvPr/>
            </p:nvSpPr>
            <p:spPr>
              <a:xfrm>
                <a:off x="3703904" y="2413078"/>
                <a:ext cx="191995" cy="358391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50000">
                    <a:srgbClr val="AAA2D2">
                      <a:tint val="44500"/>
                      <a:satMod val="160000"/>
                    </a:srgbClr>
                  </a:gs>
                  <a:gs pos="100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E60A5EE5-3341-691A-2256-13318550AA99}"/>
                  </a:ext>
                </a:extLst>
              </p:cNvPr>
              <p:cNvSpPr/>
              <p:nvPr/>
            </p:nvSpPr>
            <p:spPr>
              <a:xfrm>
                <a:off x="3758302" y="2630675"/>
                <a:ext cx="83196" cy="83196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3362C35E-55C2-34EB-133E-ED9414B2CA2F}"/>
                </a:ext>
              </a:extLst>
            </p:cNvPr>
            <p:cNvGrpSpPr/>
            <p:nvPr/>
          </p:nvGrpSpPr>
          <p:grpSpPr>
            <a:xfrm rot="9166933" flipH="1">
              <a:off x="1888138" y="530552"/>
              <a:ext cx="2861843" cy="1159452"/>
              <a:chOff x="9517931" y="2632456"/>
              <a:chExt cx="1587230" cy="643053"/>
            </a:xfrm>
          </p:grpSpPr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C2191258-608B-B24E-4A00-49FEF9107517}"/>
                  </a:ext>
                </a:extLst>
              </p:cNvPr>
              <p:cNvSpPr/>
              <p:nvPr/>
            </p:nvSpPr>
            <p:spPr>
              <a:xfrm>
                <a:off x="9517931" y="2632456"/>
                <a:ext cx="1587230" cy="643053"/>
              </a:xfrm>
              <a:custGeom>
                <a:avLst/>
                <a:gdLst>
                  <a:gd name="connsiteX0" fmla="*/ 1320849 w 1322202"/>
                  <a:gd name="connsiteY0" fmla="*/ 424482 h 535679"/>
                  <a:gd name="connsiteX1" fmla="*/ 1041449 w 1322202"/>
                  <a:gd name="connsiteY1" fmla="*/ 110157 h 535679"/>
                  <a:gd name="connsiteX2" fmla="*/ 819199 w 1322202"/>
                  <a:gd name="connsiteY2" fmla="*/ 5382 h 535679"/>
                  <a:gd name="connsiteX3" fmla="*/ 403274 w 1322202"/>
                  <a:gd name="connsiteY3" fmla="*/ 18082 h 535679"/>
                  <a:gd name="connsiteX4" fmla="*/ 200074 w 1322202"/>
                  <a:gd name="connsiteY4" fmla="*/ 43482 h 535679"/>
                  <a:gd name="connsiteX5" fmla="*/ 161974 w 1322202"/>
                  <a:gd name="connsiteY5" fmla="*/ 154607 h 535679"/>
                  <a:gd name="connsiteX6" fmla="*/ 127049 w 1322202"/>
                  <a:gd name="connsiteY6" fmla="*/ 262557 h 535679"/>
                  <a:gd name="connsiteX7" fmla="*/ 12749 w 1322202"/>
                  <a:gd name="connsiteY7" fmla="*/ 408607 h 535679"/>
                  <a:gd name="connsiteX8" fmla="*/ 12749 w 1322202"/>
                  <a:gd name="connsiteY8" fmla="*/ 491157 h 535679"/>
                  <a:gd name="connsiteX9" fmla="*/ 101649 w 1322202"/>
                  <a:gd name="connsiteY9" fmla="*/ 535607 h 535679"/>
                  <a:gd name="connsiteX10" fmla="*/ 209599 w 1322202"/>
                  <a:gd name="connsiteY10" fmla="*/ 481632 h 535679"/>
                  <a:gd name="connsiteX11" fmla="*/ 508049 w 1322202"/>
                  <a:gd name="connsiteY11" fmla="*/ 326057 h 535679"/>
                  <a:gd name="connsiteX12" fmla="*/ 873174 w 1322202"/>
                  <a:gd name="connsiteY12" fmla="*/ 291132 h 535679"/>
                  <a:gd name="connsiteX13" fmla="*/ 1136699 w 1322202"/>
                  <a:gd name="connsiteY13" fmla="*/ 411782 h 535679"/>
                  <a:gd name="connsiteX14" fmla="*/ 1320849 w 1322202"/>
                  <a:gd name="connsiteY14" fmla="*/ 424482 h 535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322202" h="535679">
                    <a:moveTo>
                      <a:pt x="1320849" y="424482"/>
                    </a:moveTo>
                    <a:cubicBezTo>
                      <a:pt x="1304974" y="374211"/>
                      <a:pt x="1125057" y="180007"/>
                      <a:pt x="1041449" y="110157"/>
                    </a:cubicBezTo>
                    <a:cubicBezTo>
                      <a:pt x="957841" y="40307"/>
                      <a:pt x="925562" y="20728"/>
                      <a:pt x="819199" y="5382"/>
                    </a:cubicBezTo>
                    <a:cubicBezTo>
                      <a:pt x="712836" y="-9964"/>
                      <a:pt x="506461" y="11732"/>
                      <a:pt x="403274" y="18082"/>
                    </a:cubicBezTo>
                    <a:cubicBezTo>
                      <a:pt x="300086" y="24432"/>
                      <a:pt x="240291" y="20728"/>
                      <a:pt x="200074" y="43482"/>
                    </a:cubicBezTo>
                    <a:cubicBezTo>
                      <a:pt x="159857" y="66236"/>
                      <a:pt x="174145" y="118095"/>
                      <a:pt x="161974" y="154607"/>
                    </a:cubicBezTo>
                    <a:cubicBezTo>
                      <a:pt x="149803" y="191119"/>
                      <a:pt x="151920" y="220224"/>
                      <a:pt x="127049" y="262557"/>
                    </a:cubicBezTo>
                    <a:cubicBezTo>
                      <a:pt x="102178" y="304890"/>
                      <a:pt x="31799" y="370507"/>
                      <a:pt x="12749" y="408607"/>
                    </a:cubicBezTo>
                    <a:cubicBezTo>
                      <a:pt x="-6301" y="446707"/>
                      <a:pt x="-2068" y="469990"/>
                      <a:pt x="12749" y="491157"/>
                    </a:cubicBezTo>
                    <a:cubicBezTo>
                      <a:pt x="27566" y="512324"/>
                      <a:pt x="68841" y="537195"/>
                      <a:pt x="101649" y="535607"/>
                    </a:cubicBezTo>
                    <a:cubicBezTo>
                      <a:pt x="134457" y="534020"/>
                      <a:pt x="209599" y="481632"/>
                      <a:pt x="209599" y="481632"/>
                    </a:cubicBezTo>
                    <a:cubicBezTo>
                      <a:pt x="277332" y="446707"/>
                      <a:pt x="397453" y="357807"/>
                      <a:pt x="508049" y="326057"/>
                    </a:cubicBezTo>
                    <a:cubicBezTo>
                      <a:pt x="618645" y="294307"/>
                      <a:pt x="768399" y="276845"/>
                      <a:pt x="873174" y="291132"/>
                    </a:cubicBezTo>
                    <a:cubicBezTo>
                      <a:pt x="977949" y="305419"/>
                      <a:pt x="1064203" y="387440"/>
                      <a:pt x="1136699" y="411782"/>
                    </a:cubicBezTo>
                    <a:cubicBezTo>
                      <a:pt x="1209195" y="436124"/>
                      <a:pt x="1336724" y="474753"/>
                      <a:pt x="1320849" y="424482"/>
                    </a:cubicBezTo>
                    <a:close/>
                  </a:path>
                </a:pathLst>
              </a:custGeom>
              <a:solidFill>
                <a:srgbClr val="FBC096"/>
              </a:solidFill>
              <a:ln>
                <a:solidFill>
                  <a:srgbClr val="EDAC80"/>
                </a:solidFill>
              </a:ln>
              <a:effectLst>
                <a:outerShdw blurRad="2159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FF363460-F147-678B-8138-12AC24F8E92F}"/>
                  </a:ext>
                </a:extLst>
              </p:cNvPr>
              <p:cNvSpPr/>
              <p:nvPr/>
            </p:nvSpPr>
            <p:spPr>
              <a:xfrm>
                <a:off x="9519793" y="2914044"/>
                <a:ext cx="199522" cy="272275"/>
              </a:xfrm>
              <a:custGeom>
                <a:avLst/>
                <a:gdLst>
                  <a:gd name="connsiteX0" fmla="*/ 138593 w 166207"/>
                  <a:gd name="connsiteY0" fmla="*/ 0 h 226812"/>
                  <a:gd name="connsiteX1" fmla="*/ 155451 w 166207"/>
                  <a:gd name="connsiteY1" fmla="*/ 16347 h 226812"/>
                  <a:gd name="connsiteX2" fmla="*/ 164232 w 166207"/>
                  <a:gd name="connsiteY2" fmla="*/ 56828 h 226812"/>
                  <a:gd name="connsiteX3" fmla="*/ 68982 w 166207"/>
                  <a:gd name="connsiteY3" fmla="*/ 173509 h 226812"/>
                  <a:gd name="connsiteX4" fmla="*/ 19274 w 166207"/>
                  <a:gd name="connsiteY4" fmla="*/ 215777 h 226812"/>
                  <a:gd name="connsiteX5" fmla="*/ 1492 w 166207"/>
                  <a:gd name="connsiteY5" fmla="*/ 226812 h 226812"/>
                  <a:gd name="connsiteX6" fmla="*/ 49 w 166207"/>
                  <a:gd name="connsiteY6" fmla="*/ 222844 h 226812"/>
                  <a:gd name="connsiteX7" fmla="*/ 12749 w 166207"/>
                  <a:gd name="connsiteY7" fmla="*/ 175219 h 226812"/>
                  <a:gd name="connsiteX8" fmla="*/ 127049 w 166207"/>
                  <a:gd name="connsiteY8" fmla="*/ 29169 h 226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6207" h="226812">
                    <a:moveTo>
                      <a:pt x="138593" y="0"/>
                    </a:moveTo>
                    <a:lnTo>
                      <a:pt x="155451" y="16347"/>
                    </a:lnTo>
                    <a:cubicBezTo>
                      <a:pt x="163736" y="27658"/>
                      <a:pt x="169392" y="41747"/>
                      <a:pt x="164232" y="56828"/>
                    </a:cubicBezTo>
                    <a:cubicBezTo>
                      <a:pt x="153913" y="86990"/>
                      <a:pt x="98748" y="144537"/>
                      <a:pt x="68982" y="173509"/>
                    </a:cubicBezTo>
                    <a:cubicBezTo>
                      <a:pt x="54099" y="187995"/>
                      <a:pt x="35347" y="204168"/>
                      <a:pt x="19274" y="215777"/>
                    </a:cubicBezTo>
                    <a:lnTo>
                      <a:pt x="1492" y="226812"/>
                    </a:lnTo>
                    <a:lnTo>
                      <a:pt x="49" y="222844"/>
                    </a:lnTo>
                    <a:cubicBezTo>
                      <a:pt x="-480" y="209615"/>
                      <a:pt x="3224" y="194269"/>
                      <a:pt x="12749" y="175219"/>
                    </a:cubicBezTo>
                    <a:cubicBezTo>
                      <a:pt x="31799" y="137119"/>
                      <a:pt x="102178" y="71502"/>
                      <a:pt x="127049" y="29169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15D2EA99-507A-639D-CAC8-3F6078645C31}"/>
                  </a:ext>
                </a:extLst>
              </p:cNvPr>
              <p:cNvSpPr/>
              <p:nvPr/>
            </p:nvSpPr>
            <p:spPr>
              <a:xfrm>
                <a:off x="9809440" y="2632456"/>
                <a:ext cx="747185" cy="330943"/>
              </a:xfrm>
              <a:custGeom>
                <a:avLst/>
                <a:gdLst>
                  <a:gd name="connsiteX0" fmla="*/ 513982 w 622424"/>
                  <a:gd name="connsiteY0" fmla="*/ 0 h 275684"/>
                  <a:gd name="connsiteX1" fmla="*/ 564125 w 622424"/>
                  <a:gd name="connsiteY1" fmla="*/ 2831 h 275684"/>
                  <a:gd name="connsiteX2" fmla="*/ 622424 w 622424"/>
                  <a:gd name="connsiteY2" fmla="*/ 14022 h 275684"/>
                  <a:gd name="connsiteX3" fmla="*/ 603031 w 622424"/>
                  <a:gd name="connsiteY3" fmla="*/ 29072 h 275684"/>
                  <a:gd name="connsiteX4" fmla="*/ 532585 w 622424"/>
                  <a:gd name="connsiteY4" fmla="*/ 112416 h 275684"/>
                  <a:gd name="connsiteX5" fmla="*/ 518496 w 622424"/>
                  <a:gd name="connsiteY5" fmla="*/ 180877 h 275684"/>
                  <a:gd name="connsiteX6" fmla="*/ 522532 w 622424"/>
                  <a:gd name="connsiteY6" fmla="*/ 194318 h 275684"/>
                  <a:gd name="connsiteX7" fmla="*/ 506975 w 622424"/>
                  <a:gd name="connsiteY7" fmla="*/ 199681 h 275684"/>
                  <a:gd name="connsiteX8" fmla="*/ 164075 w 622424"/>
                  <a:gd name="connsiteY8" fmla="*/ 225081 h 275684"/>
                  <a:gd name="connsiteX9" fmla="*/ 22589 w 622424"/>
                  <a:gd name="connsiteY9" fmla="*/ 265364 h 275684"/>
                  <a:gd name="connsiteX10" fmla="*/ 0 w 622424"/>
                  <a:gd name="connsiteY10" fmla="*/ 275684 h 275684"/>
                  <a:gd name="connsiteX11" fmla="*/ 24469 w 622424"/>
                  <a:gd name="connsiteY11" fmla="*/ 239735 h 275684"/>
                  <a:gd name="connsiteX12" fmla="*/ 125275 w 622424"/>
                  <a:gd name="connsiteY12" fmla="*/ 161749 h 275684"/>
                  <a:gd name="connsiteX13" fmla="*/ 391975 w 622424"/>
                  <a:gd name="connsiteY13" fmla="*/ 110949 h 275684"/>
                  <a:gd name="connsiteX14" fmla="*/ 491789 w 622424"/>
                  <a:gd name="connsiteY14" fmla="*/ 23438 h 27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22424" h="275684">
                    <a:moveTo>
                      <a:pt x="513982" y="0"/>
                    </a:moveTo>
                    <a:lnTo>
                      <a:pt x="564125" y="2831"/>
                    </a:lnTo>
                    <a:lnTo>
                      <a:pt x="622424" y="14022"/>
                    </a:lnTo>
                    <a:lnTo>
                      <a:pt x="603031" y="29072"/>
                    </a:lnTo>
                    <a:cubicBezTo>
                      <a:pt x="572141" y="57250"/>
                      <a:pt x="546344" y="88868"/>
                      <a:pt x="532585" y="112416"/>
                    </a:cubicBezTo>
                    <a:cubicBezTo>
                      <a:pt x="518827" y="135964"/>
                      <a:pt x="515784" y="158454"/>
                      <a:pt x="518496" y="180877"/>
                    </a:cubicBezTo>
                    <a:lnTo>
                      <a:pt x="522532" y="194318"/>
                    </a:lnTo>
                    <a:lnTo>
                      <a:pt x="506975" y="199681"/>
                    </a:lnTo>
                    <a:cubicBezTo>
                      <a:pt x="438713" y="212910"/>
                      <a:pt x="261971" y="204443"/>
                      <a:pt x="164075" y="225081"/>
                    </a:cubicBezTo>
                    <a:cubicBezTo>
                      <a:pt x="115127" y="235400"/>
                      <a:pt x="65650" y="248894"/>
                      <a:pt x="22589" y="265364"/>
                    </a:cubicBezTo>
                    <a:lnTo>
                      <a:pt x="0" y="275684"/>
                    </a:lnTo>
                    <a:lnTo>
                      <a:pt x="24469" y="239735"/>
                    </a:lnTo>
                    <a:cubicBezTo>
                      <a:pt x="52515" y="208977"/>
                      <a:pt x="91938" y="179741"/>
                      <a:pt x="125275" y="161749"/>
                    </a:cubicBezTo>
                    <a:cubicBezTo>
                      <a:pt x="191950" y="125766"/>
                      <a:pt x="314188" y="148520"/>
                      <a:pt x="391975" y="110949"/>
                    </a:cubicBezTo>
                    <a:cubicBezTo>
                      <a:pt x="430869" y="92164"/>
                      <a:pt x="461296" y="57768"/>
                      <a:pt x="491789" y="23438"/>
                    </a:cubicBezTo>
                    <a:close/>
                  </a:path>
                </a:pathLst>
              </a:custGeom>
              <a:solidFill>
                <a:schemeClr val="tx1">
                  <a:alpha val="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" name="자유형: 도형 2">
              <a:extLst>
                <a:ext uri="{FF2B5EF4-FFF2-40B4-BE49-F238E27FC236}">
                  <a16:creationId xmlns:a16="http://schemas.microsoft.com/office/drawing/2014/main" id="{333F5DAE-A2EA-7A5B-FF26-12A619C93D77}"/>
                </a:ext>
              </a:extLst>
            </p:cNvPr>
            <p:cNvSpPr/>
            <p:nvPr/>
          </p:nvSpPr>
          <p:spPr>
            <a:xfrm>
              <a:off x="1813903" y="-29257"/>
              <a:ext cx="1225419" cy="2391727"/>
            </a:xfrm>
            <a:custGeom>
              <a:avLst/>
              <a:gdLst>
                <a:gd name="connsiteX0" fmla="*/ 0 w 914400"/>
                <a:gd name="connsiteY0" fmla="*/ 2011680 h 2011680"/>
                <a:gd name="connsiteX1" fmla="*/ 182880 w 914400"/>
                <a:gd name="connsiteY1" fmla="*/ 1627632 h 2011680"/>
                <a:gd name="connsiteX2" fmla="*/ 649224 w 914400"/>
                <a:gd name="connsiteY2" fmla="*/ 1289304 h 2011680"/>
                <a:gd name="connsiteX3" fmla="*/ 914400 w 914400"/>
                <a:gd name="connsiteY3" fmla="*/ 0 h 2011680"/>
                <a:gd name="connsiteX0" fmla="*/ 0 w 889000"/>
                <a:gd name="connsiteY0" fmla="*/ 2043430 h 2043430"/>
                <a:gd name="connsiteX1" fmla="*/ 157480 w 889000"/>
                <a:gd name="connsiteY1" fmla="*/ 1627632 h 2043430"/>
                <a:gd name="connsiteX2" fmla="*/ 623824 w 889000"/>
                <a:gd name="connsiteY2" fmla="*/ 1289304 h 2043430"/>
                <a:gd name="connsiteX3" fmla="*/ 889000 w 889000"/>
                <a:gd name="connsiteY3" fmla="*/ 0 h 2043430"/>
                <a:gd name="connsiteX0" fmla="*/ 7 w 889007"/>
                <a:gd name="connsiteY0" fmla="*/ 2043430 h 2043430"/>
                <a:gd name="connsiteX1" fmla="*/ 157487 w 889007"/>
                <a:gd name="connsiteY1" fmla="*/ 1627632 h 2043430"/>
                <a:gd name="connsiteX2" fmla="*/ 623831 w 889007"/>
                <a:gd name="connsiteY2" fmla="*/ 1289304 h 2043430"/>
                <a:gd name="connsiteX3" fmla="*/ 889007 w 889007"/>
                <a:gd name="connsiteY3" fmla="*/ 0 h 2043430"/>
                <a:gd name="connsiteX0" fmla="*/ 3 w 889003"/>
                <a:gd name="connsiteY0" fmla="*/ 2043430 h 2043430"/>
                <a:gd name="connsiteX1" fmla="*/ 281308 w 889003"/>
                <a:gd name="connsiteY1" fmla="*/ 1586357 h 2043430"/>
                <a:gd name="connsiteX2" fmla="*/ 623827 w 889003"/>
                <a:gd name="connsiteY2" fmla="*/ 1289304 h 2043430"/>
                <a:gd name="connsiteX3" fmla="*/ 889003 w 889003"/>
                <a:gd name="connsiteY3" fmla="*/ 0 h 2043430"/>
                <a:gd name="connsiteX0" fmla="*/ 3 w 889003"/>
                <a:gd name="connsiteY0" fmla="*/ 2043430 h 2043430"/>
                <a:gd name="connsiteX1" fmla="*/ 281308 w 889003"/>
                <a:gd name="connsiteY1" fmla="*/ 1586357 h 2043430"/>
                <a:gd name="connsiteX2" fmla="*/ 620652 w 889003"/>
                <a:gd name="connsiteY2" fmla="*/ 1086104 h 2043430"/>
                <a:gd name="connsiteX3" fmla="*/ 889003 w 889003"/>
                <a:gd name="connsiteY3" fmla="*/ 0 h 2043430"/>
                <a:gd name="connsiteX0" fmla="*/ 3 w 889003"/>
                <a:gd name="connsiteY0" fmla="*/ 2043430 h 2043430"/>
                <a:gd name="connsiteX1" fmla="*/ 303533 w 889003"/>
                <a:gd name="connsiteY1" fmla="*/ 1592707 h 2043430"/>
                <a:gd name="connsiteX2" fmla="*/ 620652 w 889003"/>
                <a:gd name="connsiteY2" fmla="*/ 1086104 h 2043430"/>
                <a:gd name="connsiteX3" fmla="*/ 889003 w 889003"/>
                <a:gd name="connsiteY3" fmla="*/ 0 h 2043430"/>
                <a:gd name="connsiteX0" fmla="*/ 3 w 889003"/>
                <a:gd name="connsiteY0" fmla="*/ 2043430 h 2043430"/>
                <a:gd name="connsiteX1" fmla="*/ 303533 w 889003"/>
                <a:gd name="connsiteY1" fmla="*/ 1592707 h 2043430"/>
                <a:gd name="connsiteX2" fmla="*/ 620652 w 889003"/>
                <a:gd name="connsiteY2" fmla="*/ 1086104 h 2043430"/>
                <a:gd name="connsiteX3" fmla="*/ 889003 w 889003"/>
                <a:gd name="connsiteY3" fmla="*/ 0 h 2043430"/>
                <a:gd name="connsiteX0" fmla="*/ 398 w 889398"/>
                <a:gd name="connsiteY0" fmla="*/ 2043430 h 2043430"/>
                <a:gd name="connsiteX1" fmla="*/ 303928 w 889398"/>
                <a:gd name="connsiteY1" fmla="*/ 1592707 h 2043430"/>
                <a:gd name="connsiteX2" fmla="*/ 621047 w 889398"/>
                <a:gd name="connsiteY2" fmla="*/ 1086104 h 2043430"/>
                <a:gd name="connsiteX3" fmla="*/ 889398 w 889398"/>
                <a:gd name="connsiteY3" fmla="*/ 0 h 2043430"/>
                <a:gd name="connsiteX0" fmla="*/ 789734 w 1417010"/>
                <a:gd name="connsiteY0" fmla="*/ 2113280 h 2113280"/>
                <a:gd name="connsiteX1" fmla="*/ 1093264 w 1417010"/>
                <a:gd name="connsiteY1" fmla="*/ 1662557 h 2113280"/>
                <a:gd name="connsiteX2" fmla="*/ 1410383 w 1417010"/>
                <a:gd name="connsiteY2" fmla="*/ 1155954 h 2113280"/>
                <a:gd name="connsiteX3" fmla="*/ 2334 w 1417010"/>
                <a:gd name="connsiteY3" fmla="*/ 0 h 2113280"/>
                <a:gd name="connsiteX0" fmla="*/ 787400 w 1415238"/>
                <a:gd name="connsiteY0" fmla="*/ 2113280 h 2113280"/>
                <a:gd name="connsiteX1" fmla="*/ 1090930 w 1415238"/>
                <a:gd name="connsiteY1" fmla="*/ 1662557 h 2113280"/>
                <a:gd name="connsiteX2" fmla="*/ 1408049 w 1415238"/>
                <a:gd name="connsiteY2" fmla="*/ 1155954 h 2113280"/>
                <a:gd name="connsiteX3" fmla="*/ 0 w 1415238"/>
                <a:gd name="connsiteY3" fmla="*/ 0 h 2113280"/>
                <a:gd name="connsiteX0" fmla="*/ 787400 w 1415238"/>
                <a:gd name="connsiteY0" fmla="*/ 2221230 h 2221230"/>
                <a:gd name="connsiteX1" fmla="*/ 1090930 w 1415238"/>
                <a:gd name="connsiteY1" fmla="*/ 1770507 h 2221230"/>
                <a:gd name="connsiteX2" fmla="*/ 1408049 w 1415238"/>
                <a:gd name="connsiteY2" fmla="*/ 1263904 h 2221230"/>
                <a:gd name="connsiteX3" fmla="*/ 0 w 1415238"/>
                <a:gd name="connsiteY3" fmla="*/ 0 h 2221230"/>
                <a:gd name="connsiteX0" fmla="*/ 787400 w 1414986"/>
                <a:gd name="connsiteY0" fmla="*/ 2221230 h 2221230"/>
                <a:gd name="connsiteX1" fmla="*/ 1090930 w 1414986"/>
                <a:gd name="connsiteY1" fmla="*/ 1770507 h 2221230"/>
                <a:gd name="connsiteX2" fmla="*/ 1408049 w 1414986"/>
                <a:gd name="connsiteY2" fmla="*/ 1263904 h 2221230"/>
                <a:gd name="connsiteX3" fmla="*/ 0 w 1414986"/>
                <a:gd name="connsiteY3" fmla="*/ 0 h 2221230"/>
                <a:gd name="connsiteX0" fmla="*/ 787400 w 1414986"/>
                <a:gd name="connsiteY0" fmla="*/ 2240280 h 2240280"/>
                <a:gd name="connsiteX1" fmla="*/ 1090930 w 1414986"/>
                <a:gd name="connsiteY1" fmla="*/ 1789557 h 2240280"/>
                <a:gd name="connsiteX2" fmla="*/ 1408049 w 1414986"/>
                <a:gd name="connsiteY2" fmla="*/ 1282954 h 2240280"/>
                <a:gd name="connsiteX3" fmla="*/ 0 w 1414986"/>
                <a:gd name="connsiteY3" fmla="*/ 0 h 2240280"/>
                <a:gd name="connsiteX0" fmla="*/ 644525 w 1272788"/>
                <a:gd name="connsiteY0" fmla="*/ 2311717 h 2311717"/>
                <a:gd name="connsiteX1" fmla="*/ 948055 w 1272788"/>
                <a:gd name="connsiteY1" fmla="*/ 1860994 h 2311717"/>
                <a:gd name="connsiteX2" fmla="*/ 1265174 w 1272788"/>
                <a:gd name="connsiteY2" fmla="*/ 1354391 h 2311717"/>
                <a:gd name="connsiteX3" fmla="*/ 0 w 1272788"/>
                <a:gd name="connsiteY3" fmla="*/ 0 h 2311717"/>
                <a:gd name="connsiteX0" fmla="*/ 596900 w 1225419"/>
                <a:gd name="connsiteY0" fmla="*/ 2368867 h 2368867"/>
                <a:gd name="connsiteX1" fmla="*/ 900430 w 1225419"/>
                <a:gd name="connsiteY1" fmla="*/ 1918144 h 2368867"/>
                <a:gd name="connsiteX2" fmla="*/ 1217549 w 1225419"/>
                <a:gd name="connsiteY2" fmla="*/ 1411541 h 2368867"/>
                <a:gd name="connsiteX3" fmla="*/ 0 w 1225419"/>
                <a:gd name="connsiteY3" fmla="*/ 0 h 2368867"/>
                <a:gd name="connsiteX0" fmla="*/ 596900 w 1225419"/>
                <a:gd name="connsiteY0" fmla="*/ 2391727 h 2391727"/>
                <a:gd name="connsiteX1" fmla="*/ 900430 w 1225419"/>
                <a:gd name="connsiteY1" fmla="*/ 1941004 h 2391727"/>
                <a:gd name="connsiteX2" fmla="*/ 1217549 w 1225419"/>
                <a:gd name="connsiteY2" fmla="*/ 1434401 h 2391727"/>
                <a:gd name="connsiteX3" fmla="*/ 0 w 1225419"/>
                <a:gd name="connsiteY3" fmla="*/ 0 h 239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5419" h="2391727">
                  <a:moveTo>
                    <a:pt x="596900" y="2391727"/>
                  </a:moveTo>
                  <a:cubicBezTo>
                    <a:pt x="586613" y="2247201"/>
                    <a:pt x="777939" y="2087858"/>
                    <a:pt x="900430" y="1941004"/>
                  </a:cubicBezTo>
                  <a:cubicBezTo>
                    <a:pt x="1022921" y="1794150"/>
                    <a:pt x="1095629" y="1705673"/>
                    <a:pt x="1217549" y="1434401"/>
                  </a:cubicBezTo>
                  <a:cubicBezTo>
                    <a:pt x="1339469" y="1163129"/>
                    <a:pt x="4572" y="470916"/>
                    <a:pt x="0" y="0"/>
                  </a:cubicBezTo>
                </a:path>
              </a:pathLst>
            </a:custGeom>
            <a:noFill/>
            <a:ln w="193675">
              <a:solidFill>
                <a:srgbClr val="AAA2D2"/>
              </a:solidFill>
            </a:ln>
            <a:scene3d>
              <a:camera prst="orthographicFront"/>
              <a:lightRig rig="threePt" dir="t"/>
            </a:scene3d>
            <a:sp3d>
              <a:bevelT w="190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303A9C38-A367-AF45-3351-684F96B3E99B}"/>
                </a:ext>
              </a:extLst>
            </p:cNvPr>
            <p:cNvSpPr/>
            <p:nvPr/>
          </p:nvSpPr>
          <p:spPr>
            <a:xfrm flipH="1">
              <a:off x="1922717" y="-175389"/>
              <a:ext cx="1884776" cy="2521267"/>
            </a:xfrm>
            <a:custGeom>
              <a:avLst/>
              <a:gdLst>
                <a:gd name="connsiteX0" fmla="*/ 0 w 914400"/>
                <a:gd name="connsiteY0" fmla="*/ 2011680 h 2011680"/>
                <a:gd name="connsiteX1" fmla="*/ 182880 w 914400"/>
                <a:gd name="connsiteY1" fmla="*/ 1627632 h 2011680"/>
                <a:gd name="connsiteX2" fmla="*/ 649224 w 914400"/>
                <a:gd name="connsiteY2" fmla="*/ 1289304 h 2011680"/>
                <a:gd name="connsiteX3" fmla="*/ 914400 w 914400"/>
                <a:gd name="connsiteY3" fmla="*/ 0 h 2011680"/>
                <a:gd name="connsiteX0" fmla="*/ 0 w 889000"/>
                <a:gd name="connsiteY0" fmla="*/ 2043430 h 2043430"/>
                <a:gd name="connsiteX1" fmla="*/ 157480 w 889000"/>
                <a:gd name="connsiteY1" fmla="*/ 1627632 h 2043430"/>
                <a:gd name="connsiteX2" fmla="*/ 623824 w 889000"/>
                <a:gd name="connsiteY2" fmla="*/ 1289304 h 2043430"/>
                <a:gd name="connsiteX3" fmla="*/ 889000 w 889000"/>
                <a:gd name="connsiteY3" fmla="*/ 0 h 2043430"/>
                <a:gd name="connsiteX0" fmla="*/ 7 w 889007"/>
                <a:gd name="connsiteY0" fmla="*/ 2043430 h 2043430"/>
                <a:gd name="connsiteX1" fmla="*/ 157487 w 889007"/>
                <a:gd name="connsiteY1" fmla="*/ 1627632 h 2043430"/>
                <a:gd name="connsiteX2" fmla="*/ 623831 w 889007"/>
                <a:gd name="connsiteY2" fmla="*/ 1289304 h 2043430"/>
                <a:gd name="connsiteX3" fmla="*/ 889007 w 889007"/>
                <a:gd name="connsiteY3" fmla="*/ 0 h 2043430"/>
                <a:gd name="connsiteX0" fmla="*/ 3 w 889003"/>
                <a:gd name="connsiteY0" fmla="*/ 2043430 h 2043430"/>
                <a:gd name="connsiteX1" fmla="*/ 281308 w 889003"/>
                <a:gd name="connsiteY1" fmla="*/ 1586357 h 2043430"/>
                <a:gd name="connsiteX2" fmla="*/ 623827 w 889003"/>
                <a:gd name="connsiteY2" fmla="*/ 1289304 h 2043430"/>
                <a:gd name="connsiteX3" fmla="*/ 889003 w 889003"/>
                <a:gd name="connsiteY3" fmla="*/ 0 h 2043430"/>
                <a:gd name="connsiteX0" fmla="*/ 3 w 889003"/>
                <a:gd name="connsiteY0" fmla="*/ 2043430 h 2043430"/>
                <a:gd name="connsiteX1" fmla="*/ 281308 w 889003"/>
                <a:gd name="connsiteY1" fmla="*/ 1586357 h 2043430"/>
                <a:gd name="connsiteX2" fmla="*/ 620652 w 889003"/>
                <a:gd name="connsiteY2" fmla="*/ 1086104 h 2043430"/>
                <a:gd name="connsiteX3" fmla="*/ 889003 w 889003"/>
                <a:gd name="connsiteY3" fmla="*/ 0 h 2043430"/>
                <a:gd name="connsiteX0" fmla="*/ 3 w 889003"/>
                <a:gd name="connsiteY0" fmla="*/ 2043430 h 2043430"/>
                <a:gd name="connsiteX1" fmla="*/ 303533 w 889003"/>
                <a:gd name="connsiteY1" fmla="*/ 1592707 h 2043430"/>
                <a:gd name="connsiteX2" fmla="*/ 620652 w 889003"/>
                <a:gd name="connsiteY2" fmla="*/ 1086104 h 2043430"/>
                <a:gd name="connsiteX3" fmla="*/ 889003 w 889003"/>
                <a:gd name="connsiteY3" fmla="*/ 0 h 2043430"/>
                <a:gd name="connsiteX0" fmla="*/ 3 w 889003"/>
                <a:gd name="connsiteY0" fmla="*/ 2043430 h 2043430"/>
                <a:gd name="connsiteX1" fmla="*/ 303533 w 889003"/>
                <a:gd name="connsiteY1" fmla="*/ 1592707 h 2043430"/>
                <a:gd name="connsiteX2" fmla="*/ 620652 w 889003"/>
                <a:gd name="connsiteY2" fmla="*/ 1086104 h 2043430"/>
                <a:gd name="connsiteX3" fmla="*/ 889003 w 889003"/>
                <a:gd name="connsiteY3" fmla="*/ 0 h 2043430"/>
                <a:gd name="connsiteX0" fmla="*/ 398 w 889398"/>
                <a:gd name="connsiteY0" fmla="*/ 2043430 h 2043430"/>
                <a:gd name="connsiteX1" fmla="*/ 303928 w 889398"/>
                <a:gd name="connsiteY1" fmla="*/ 1592707 h 2043430"/>
                <a:gd name="connsiteX2" fmla="*/ 621047 w 889398"/>
                <a:gd name="connsiteY2" fmla="*/ 1086104 h 2043430"/>
                <a:gd name="connsiteX3" fmla="*/ 889398 w 889398"/>
                <a:gd name="connsiteY3" fmla="*/ 0 h 2043430"/>
                <a:gd name="connsiteX0" fmla="*/ 398 w 2070498"/>
                <a:gd name="connsiteY0" fmla="*/ 2316480 h 2316480"/>
                <a:gd name="connsiteX1" fmla="*/ 303928 w 2070498"/>
                <a:gd name="connsiteY1" fmla="*/ 1865757 h 2316480"/>
                <a:gd name="connsiteX2" fmla="*/ 621047 w 2070498"/>
                <a:gd name="connsiteY2" fmla="*/ 1359154 h 2316480"/>
                <a:gd name="connsiteX3" fmla="*/ 2070498 w 2070498"/>
                <a:gd name="connsiteY3" fmla="*/ 0 h 2316480"/>
                <a:gd name="connsiteX0" fmla="*/ 413 w 2070513"/>
                <a:gd name="connsiteY0" fmla="*/ 2316480 h 2316480"/>
                <a:gd name="connsiteX1" fmla="*/ 303943 w 2070513"/>
                <a:gd name="connsiteY1" fmla="*/ 1865757 h 2316480"/>
                <a:gd name="connsiteX2" fmla="*/ 779812 w 2070513"/>
                <a:gd name="connsiteY2" fmla="*/ 1327404 h 2316480"/>
                <a:gd name="connsiteX3" fmla="*/ 2070513 w 2070513"/>
                <a:gd name="connsiteY3" fmla="*/ 0 h 2316480"/>
                <a:gd name="connsiteX0" fmla="*/ 413 w 2070513"/>
                <a:gd name="connsiteY0" fmla="*/ 2316480 h 2316480"/>
                <a:gd name="connsiteX1" fmla="*/ 303943 w 2070513"/>
                <a:gd name="connsiteY1" fmla="*/ 1865757 h 2316480"/>
                <a:gd name="connsiteX2" fmla="*/ 779812 w 2070513"/>
                <a:gd name="connsiteY2" fmla="*/ 1203579 h 2316480"/>
                <a:gd name="connsiteX3" fmla="*/ 2070513 w 2070513"/>
                <a:gd name="connsiteY3" fmla="*/ 0 h 2316480"/>
                <a:gd name="connsiteX0" fmla="*/ 413 w 1884776"/>
                <a:gd name="connsiteY0" fmla="*/ 2521267 h 2521267"/>
                <a:gd name="connsiteX1" fmla="*/ 303943 w 1884776"/>
                <a:gd name="connsiteY1" fmla="*/ 2070544 h 2521267"/>
                <a:gd name="connsiteX2" fmla="*/ 779812 w 1884776"/>
                <a:gd name="connsiteY2" fmla="*/ 1408366 h 2521267"/>
                <a:gd name="connsiteX3" fmla="*/ 1884776 w 1884776"/>
                <a:gd name="connsiteY3" fmla="*/ 0 h 252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4776" h="2521267">
                  <a:moveTo>
                    <a:pt x="413" y="2521267"/>
                  </a:moveTo>
                  <a:cubicBezTo>
                    <a:pt x="-9874" y="2376741"/>
                    <a:pt x="174043" y="2256027"/>
                    <a:pt x="303943" y="2070544"/>
                  </a:cubicBezTo>
                  <a:cubicBezTo>
                    <a:pt x="433843" y="1885061"/>
                    <a:pt x="657892" y="1679638"/>
                    <a:pt x="779812" y="1408366"/>
                  </a:cubicBezTo>
                  <a:cubicBezTo>
                    <a:pt x="901732" y="1137094"/>
                    <a:pt x="1813148" y="509016"/>
                    <a:pt x="1884776" y="0"/>
                  </a:cubicBezTo>
                </a:path>
              </a:pathLst>
            </a:custGeom>
            <a:noFill/>
            <a:ln w="193675">
              <a:solidFill>
                <a:srgbClr val="AAA2D2"/>
              </a:solidFill>
            </a:ln>
            <a:scene3d>
              <a:camera prst="orthographicFront"/>
              <a:lightRig rig="threePt" dir="t"/>
            </a:scene3d>
            <a:sp3d>
              <a:bevelT w="190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CD971782-33DF-FFE0-81D9-42D234230A0E}"/>
                </a:ext>
              </a:extLst>
            </p:cNvPr>
            <p:cNvGrpSpPr/>
            <p:nvPr/>
          </p:nvGrpSpPr>
          <p:grpSpPr>
            <a:xfrm rot="9166933" flipH="1">
              <a:off x="1729064" y="-1144207"/>
              <a:ext cx="3350387" cy="2645278"/>
              <a:chOff x="9679905" y="2758425"/>
              <a:chExt cx="1858185" cy="1467119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AF81689D-2564-0E35-40BD-9A8C477BB4F5}"/>
                  </a:ext>
                </a:extLst>
              </p:cNvPr>
              <p:cNvSpPr/>
              <p:nvPr/>
            </p:nvSpPr>
            <p:spPr>
              <a:xfrm>
                <a:off x="9679905" y="2758425"/>
                <a:ext cx="1858185" cy="1467119"/>
              </a:xfrm>
              <a:custGeom>
                <a:avLst/>
                <a:gdLst>
                  <a:gd name="connsiteX0" fmla="*/ 1363721 w 1547915"/>
                  <a:gd name="connsiteY0" fmla="*/ 297322 h 1222147"/>
                  <a:gd name="connsiteX1" fmla="*/ 1125596 w 1547915"/>
                  <a:gd name="connsiteY1" fmla="*/ 249697 h 1222147"/>
                  <a:gd name="connsiteX2" fmla="*/ 814446 w 1547915"/>
                  <a:gd name="connsiteY2" fmla="*/ 11572 h 1222147"/>
                  <a:gd name="connsiteX3" fmla="*/ 693796 w 1547915"/>
                  <a:gd name="connsiteY3" fmla="*/ 43322 h 1222147"/>
                  <a:gd name="connsiteX4" fmla="*/ 627121 w 1547915"/>
                  <a:gd name="connsiteY4" fmla="*/ 97297 h 1222147"/>
                  <a:gd name="connsiteX5" fmla="*/ 284221 w 1547915"/>
                  <a:gd name="connsiteY5" fmla="*/ 122697 h 1222147"/>
                  <a:gd name="connsiteX6" fmla="*/ 39746 w 1547915"/>
                  <a:gd name="connsiteY6" fmla="*/ 221122 h 1222147"/>
                  <a:gd name="connsiteX7" fmla="*/ 4821 w 1547915"/>
                  <a:gd name="connsiteY7" fmla="*/ 389397 h 1222147"/>
                  <a:gd name="connsiteX8" fmla="*/ 87371 w 1547915"/>
                  <a:gd name="connsiteY8" fmla="*/ 459247 h 1222147"/>
                  <a:gd name="connsiteX9" fmla="*/ 81021 w 1547915"/>
                  <a:gd name="connsiteY9" fmla="*/ 484647 h 1222147"/>
                  <a:gd name="connsiteX10" fmla="*/ 27046 w 1547915"/>
                  <a:gd name="connsiteY10" fmla="*/ 570372 h 1222147"/>
                  <a:gd name="connsiteX11" fmla="*/ 55621 w 1547915"/>
                  <a:gd name="connsiteY11" fmla="*/ 678322 h 1222147"/>
                  <a:gd name="connsiteX12" fmla="*/ 93721 w 1547915"/>
                  <a:gd name="connsiteY12" fmla="*/ 716422 h 1222147"/>
                  <a:gd name="connsiteX13" fmla="*/ 77846 w 1547915"/>
                  <a:gd name="connsiteY13" fmla="*/ 741822 h 1222147"/>
                  <a:gd name="connsiteX14" fmla="*/ 74671 w 1547915"/>
                  <a:gd name="connsiteY14" fmla="*/ 846597 h 1222147"/>
                  <a:gd name="connsiteX15" fmla="*/ 134996 w 1547915"/>
                  <a:gd name="connsiteY15" fmla="*/ 903747 h 1222147"/>
                  <a:gd name="connsiteX16" fmla="*/ 201671 w 1547915"/>
                  <a:gd name="connsiteY16" fmla="*/ 925972 h 1222147"/>
                  <a:gd name="connsiteX17" fmla="*/ 173096 w 1547915"/>
                  <a:gd name="connsiteY17" fmla="*/ 967247 h 1222147"/>
                  <a:gd name="connsiteX18" fmla="*/ 173096 w 1547915"/>
                  <a:gd name="connsiteY18" fmla="*/ 1059322 h 1222147"/>
                  <a:gd name="connsiteX19" fmla="*/ 319146 w 1547915"/>
                  <a:gd name="connsiteY19" fmla="*/ 1119647 h 1222147"/>
                  <a:gd name="connsiteX20" fmla="*/ 646171 w 1547915"/>
                  <a:gd name="connsiteY20" fmla="*/ 1195847 h 1222147"/>
                  <a:gd name="connsiteX21" fmla="*/ 906521 w 1547915"/>
                  <a:gd name="connsiteY21" fmla="*/ 1106947 h 1222147"/>
                  <a:gd name="connsiteX22" fmla="*/ 966846 w 1547915"/>
                  <a:gd name="connsiteY22" fmla="*/ 1078372 h 1222147"/>
                  <a:gd name="connsiteX23" fmla="*/ 1036696 w 1547915"/>
                  <a:gd name="connsiteY23" fmla="*/ 1116472 h 1222147"/>
                  <a:gd name="connsiteX24" fmla="*/ 1274821 w 1547915"/>
                  <a:gd name="connsiteY24" fmla="*/ 1179972 h 1222147"/>
                  <a:gd name="connsiteX25" fmla="*/ 1376421 w 1547915"/>
                  <a:gd name="connsiteY25" fmla="*/ 1164097 h 1222147"/>
                  <a:gd name="connsiteX26" fmla="*/ 1547871 w 1547915"/>
                  <a:gd name="connsiteY26" fmla="*/ 484647 h 1222147"/>
                  <a:gd name="connsiteX27" fmla="*/ 1363721 w 1547915"/>
                  <a:gd name="connsiteY27" fmla="*/ 297322 h 1222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547915" h="1222147">
                    <a:moveTo>
                      <a:pt x="1363721" y="297322"/>
                    </a:moveTo>
                    <a:cubicBezTo>
                      <a:pt x="1293342" y="258164"/>
                      <a:pt x="1217142" y="297322"/>
                      <a:pt x="1125596" y="249697"/>
                    </a:cubicBezTo>
                    <a:cubicBezTo>
                      <a:pt x="1034050" y="202072"/>
                      <a:pt x="886413" y="45968"/>
                      <a:pt x="814446" y="11572"/>
                    </a:cubicBezTo>
                    <a:cubicBezTo>
                      <a:pt x="742479" y="-22824"/>
                      <a:pt x="725017" y="29034"/>
                      <a:pt x="693796" y="43322"/>
                    </a:cubicBezTo>
                    <a:cubicBezTo>
                      <a:pt x="662575" y="57609"/>
                      <a:pt x="695383" y="84068"/>
                      <a:pt x="627121" y="97297"/>
                    </a:cubicBezTo>
                    <a:cubicBezTo>
                      <a:pt x="558859" y="110526"/>
                      <a:pt x="382117" y="102059"/>
                      <a:pt x="284221" y="122697"/>
                    </a:cubicBezTo>
                    <a:cubicBezTo>
                      <a:pt x="186325" y="143335"/>
                      <a:pt x="86313" y="176672"/>
                      <a:pt x="39746" y="221122"/>
                    </a:cubicBezTo>
                    <a:cubicBezTo>
                      <a:pt x="-6821" y="265572"/>
                      <a:pt x="-3116" y="349710"/>
                      <a:pt x="4821" y="389397"/>
                    </a:cubicBezTo>
                    <a:cubicBezTo>
                      <a:pt x="12758" y="429084"/>
                      <a:pt x="74671" y="443372"/>
                      <a:pt x="87371" y="459247"/>
                    </a:cubicBezTo>
                    <a:cubicBezTo>
                      <a:pt x="100071" y="475122"/>
                      <a:pt x="91075" y="466126"/>
                      <a:pt x="81021" y="484647"/>
                    </a:cubicBezTo>
                    <a:cubicBezTo>
                      <a:pt x="70967" y="503168"/>
                      <a:pt x="31279" y="538093"/>
                      <a:pt x="27046" y="570372"/>
                    </a:cubicBezTo>
                    <a:cubicBezTo>
                      <a:pt x="22813" y="602651"/>
                      <a:pt x="44509" y="653980"/>
                      <a:pt x="55621" y="678322"/>
                    </a:cubicBezTo>
                    <a:cubicBezTo>
                      <a:pt x="66733" y="702664"/>
                      <a:pt x="90017" y="705839"/>
                      <a:pt x="93721" y="716422"/>
                    </a:cubicBezTo>
                    <a:cubicBezTo>
                      <a:pt x="97425" y="727005"/>
                      <a:pt x="81021" y="720126"/>
                      <a:pt x="77846" y="741822"/>
                    </a:cubicBezTo>
                    <a:cubicBezTo>
                      <a:pt x="74671" y="763518"/>
                      <a:pt x="65146" y="819610"/>
                      <a:pt x="74671" y="846597"/>
                    </a:cubicBezTo>
                    <a:cubicBezTo>
                      <a:pt x="84196" y="873584"/>
                      <a:pt x="113829" y="890518"/>
                      <a:pt x="134996" y="903747"/>
                    </a:cubicBezTo>
                    <a:cubicBezTo>
                      <a:pt x="156163" y="916976"/>
                      <a:pt x="195321" y="915389"/>
                      <a:pt x="201671" y="925972"/>
                    </a:cubicBezTo>
                    <a:cubicBezTo>
                      <a:pt x="208021" y="936555"/>
                      <a:pt x="177858" y="945022"/>
                      <a:pt x="173096" y="967247"/>
                    </a:cubicBezTo>
                    <a:cubicBezTo>
                      <a:pt x="168333" y="989472"/>
                      <a:pt x="148754" y="1033922"/>
                      <a:pt x="173096" y="1059322"/>
                    </a:cubicBezTo>
                    <a:cubicBezTo>
                      <a:pt x="197438" y="1084722"/>
                      <a:pt x="240300" y="1096893"/>
                      <a:pt x="319146" y="1119647"/>
                    </a:cubicBezTo>
                    <a:cubicBezTo>
                      <a:pt x="397992" y="1142401"/>
                      <a:pt x="548275" y="1197964"/>
                      <a:pt x="646171" y="1195847"/>
                    </a:cubicBezTo>
                    <a:cubicBezTo>
                      <a:pt x="744067" y="1193730"/>
                      <a:pt x="853075" y="1126526"/>
                      <a:pt x="906521" y="1106947"/>
                    </a:cubicBezTo>
                    <a:cubicBezTo>
                      <a:pt x="959967" y="1087368"/>
                      <a:pt x="945150" y="1076785"/>
                      <a:pt x="966846" y="1078372"/>
                    </a:cubicBezTo>
                    <a:cubicBezTo>
                      <a:pt x="988542" y="1079959"/>
                      <a:pt x="985367" y="1099539"/>
                      <a:pt x="1036696" y="1116472"/>
                    </a:cubicBezTo>
                    <a:cubicBezTo>
                      <a:pt x="1088025" y="1133405"/>
                      <a:pt x="1218200" y="1172035"/>
                      <a:pt x="1274821" y="1179972"/>
                    </a:cubicBezTo>
                    <a:cubicBezTo>
                      <a:pt x="1331442" y="1187909"/>
                      <a:pt x="1330913" y="1279985"/>
                      <a:pt x="1376421" y="1164097"/>
                    </a:cubicBezTo>
                    <a:cubicBezTo>
                      <a:pt x="1421929" y="1048209"/>
                      <a:pt x="1545225" y="629639"/>
                      <a:pt x="1547871" y="484647"/>
                    </a:cubicBezTo>
                    <a:cubicBezTo>
                      <a:pt x="1550517" y="339655"/>
                      <a:pt x="1434100" y="336480"/>
                      <a:pt x="1363721" y="297322"/>
                    </a:cubicBezTo>
                    <a:close/>
                  </a:path>
                </a:pathLst>
              </a:custGeom>
              <a:solidFill>
                <a:srgbClr val="FABF95"/>
              </a:solidFill>
              <a:ln>
                <a:solidFill>
                  <a:srgbClr val="EDAC80"/>
                </a:solidFill>
              </a:ln>
              <a:effectLst>
                <a:outerShdw blurRad="3175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8C0B3017-CE90-DF9C-9E7F-B4722E555993}"/>
                  </a:ext>
                </a:extLst>
              </p:cNvPr>
              <p:cNvSpPr/>
              <p:nvPr/>
            </p:nvSpPr>
            <p:spPr>
              <a:xfrm>
                <a:off x="9787646" y="3232545"/>
                <a:ext cx="598391" cy="88425"/>
              </a:xfrm>
              <a:custGeom>
                <a:avLst/>
                <a:gdLst>
                  <a:gd name="connsiteX0" fmla="*/ 0 w 498475"/>
                  <a:gd name="connsiteY0" fmla="*/ 63500 h 73660"/>
                  <a:gd name="connsiteX1" fmla="*/ 88900 w 498475"/>
                  <a:gd name="connsiteY1" fmla="*/ 73025 h 73660"/>
                  <a:gd name="connsiteX2" fmla="*/ 238125 w 498475"/>
                  <a:gd name="connsiteY2" fmla="*/ 47625 h 73660"/>
                  <a:gd name="connsiteX3" fmla="*/ 431800 w 498475"/>
                  <a:gd name="connsiteY3" fmla="*/ 34925 h 73660"/>
                  <a:gd name="connsiteX4" fmla="*/ 498475 w 498475"/>
                  <a:gd name="connsiteY4" fmla="*/ 0 h 73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8475" h="73660">
                    <a:moveTo>
                      <a:pt x="0" y="63500"/>
                    </a:moveTo>
                    <a:cubicBezTo>
                      <a:pt x="24606" y="69585"/>
                      <a:pt x="49213" y="75671"/>
                      <a:pt x="88900" y="73025"/>
                    </a:cubicBezTo>
                    <a:cubicBezTo>
                      <a:pt x="128587" y="70379"/>
                      <a:pt x="180975" y="53975"/>
                      <a:pt x="238125" y="47625"/>
                    </a:cubicBezTo>
                    <a:cubicBezTo>
                      <a:pt x="295275" y="41275"/>
                      <a:pt x="388408" y="42863"/>
                      <a:pt x="431800" y="34925"/>
                    </a:cubicBezTo>
                    <a:cubicBezTo>
                      <a:pt x="475192" y="26987"/>
                      <a:pt x="486833" y="13493"/>
                      <a:pt x="498475" y="0"/>
                    </a:cubicBezTo>
                  </a:path>
                </a:pathLst>
              </a:custGeom>
              <a:noFill/>
              <a:ln>
                <a:solidFill>
                  <a:srgbClr val="EDAC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68595C5-F5C2-67EC-F6BC-AE32965CE73B}"/>
                  </a:ext>
                </a:extLst>
              </p:cNvPr>
              <p:cNvSpPr/>
              <p:nvPr/>
            </p:nvSpPr>
            <p:spPr>
              <a:xfrm>
                <a:off x="9789552" y="3595581"/>
                <a:ext cx="552654" cy="30655"/>
              </a:xfrm>
              <a:custGeom>
                <a:avLst/>
                <a:gdLst>
                  <a:gd name="connsiteX0" fmla="*/ 0 w 460375"/>
                  <a:gd name="connsiteY0" fmla="*/ 15875 h 25536"/>
                  <a:gd name="connsiteX1" fmla="*/ 130175 w 460375"/>
                  <a:gd name="connsiteY1" fmla="*/ 25400 h 25536"/>
                  <a:gd name="connsiteX2" fmla="*/ 225425 w 460375"/>
                  <a:gd name="connsiteY2" fmla="*/ 9525 h 25536"/>
                  <a:gd name="connsiteX3" fmla="*/ 390525 w 460375"/>
                  <a:gd name="connsiteY3" fmla="*/ 12700 h 25536"/>
                  <a:gd name="connsiteX4" fmla="*/ 460375 w 460375"/>
                  <a:gd name="connsiteY4" fmla="*/ 0 h 25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0375" h="25536">
                    <a:moveTo>
                      <a:pt x="0" y="15875"/>
                    </a:moveTo>
                    <a:cubicBezTo>
                      <a:pt x="46302" y="21166"/>
                      <a:pt x="92604" y="26458"/>
                      <a:pt x="130175" y="25400"/>
                    </a:cubicBezTo>
                    <a:cubicBezTo>
                      <a:pt x="167746" y="24342"/>
                      <a:pt x="182033" y="11642"/>
                      <a:pt x="225425" y="9525"/>
                    </a:cubicBezTo>
                    <a:cubicBezTo>
                      <a:pt x="268817" y="7408"/>
                      <a:pt x="351367" y="14287"/>
                      <a:pt x="390525" y="12700"/>
                    </a:cubicBezTo>
                    <a:cubicBezTo>
                      <a:pt x="429683" y="11113"/>
                      <a:pt x="445029" y="5556"/>
                      <a:pt x="460375" y="0"/>
                    </a:cubicBezTo>
                  </a:path>
                </a:pathLst>
              </a:custGeom>
              <a:noFill/>
              <a:ln>
                <a:solidFill>
                  <a:srgbClr val="EDAC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자유형: 도형 42">
                <a:extLst>
                  <a:ext uri="{FF2B5EF4-FFF2-40B4-BE49-F238E27FC236}">
                    <a16:creationId xmlns:a16="http://schemas.microsoft.com/office/drawing/2014/main" id="{67B9A0DF-3F4F-2300-AFD6-BDB836004703}"/>
                  </a:ext>
                </a:extLst>
              </p:cNvPr>
              <p:cNvSpPr/>
              <p:nvPr/>
            </p:nvSpPr>
            <p:spPr>
              <a:xfrm>
                <a:off x="9918188" y="3862158"/>
                <a:ext cx="434501" cy="53703"/>
              </a:xfrm>
              <a:custGeom>
                <a:avLst/>
                <a:gdLst>
                  <a:gd name="connsiteX0" fmla="*/ 0 w 361950"/>
                  <a:gd name="connsiteY0" fmla="*/ 3360 h 44736"/>
                  <a:gd name="connsiteX1" fmla="*/ 85725 w 361950"/>
                  <a:gd name="connsiteY1" fmla="*/ 3360 h 44736"/>
                  <a:gd name="connsiteX2" fmla="*/ 212725 w 361950"/>
                  <a:gd name="connsiteY2" fmla="*/ 38285 h 44736"/>
                  <a:gd name="connsiteX3" fmla="*/ 361950 w 361950"/>
                  <a:gd name="connsiteY3" fmla="*/ 44635 h 4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44736">
                    <a:moveTo>
                      <a:pt x="0" y="3360"/>
                    </a:moveTo>
                    <a:cubicBezTo>
                      <a:pt x="25135" y="449"/>
                      <a:pt x="50271" y="-2461"/>
                      <a:pt x="85725" y="3360"/>
                    </a:cubicBezTo>
                    <a:cubicBezTo>
                      <a:pt x="121179" y="9181"/>
                      <a:pt x="166688" y="31406"/>
                      <a:pt x="212725" y="38285"/>
                    </a:cubicBezTo>
                    <a:cubicBezTo>
                      <a:pt x="258763" y="45164"/>
                      <a:pt x="310356" y="44899"/>
                      <a:pt x="361950" y="44635"/>
                    </a:cubicBezTo>
                  </a:path>
                </a:pathLst>
              </a:custGeom>
              <a:noFill/>
              <a:ln>
                <a:solidFill>
                  <a:srgbClr val="EDAC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4" name="자유형: 도형 43">
                <a:extLst>
                  <a:ext uri="{FF2B5EF4-FFF2-40B4-BE49-F238E27FC236}">
                    <a16:creationId xmlns:a16="http://schemas.microsoft.com/office/drawing/2014/main" id="{8C344FCA-32D5-B448-8CDF-01F8818B6268}"/>
                  </a:ext>
                </a:extLst>
              </p:cNvPr>
              <p:cNvSpPr/>
              <p:nvPr/>
            </p:nvSpPr>
            <p:spPr>
              <a:xfrm>
                <a:off x="10404629" y="2761283"/>
                <a:ext cx="1110443" cy="1435548"/>
              </a:xfrm>
              <a:custGeom>
                <a:avLst/>
                <a:gdLst>
                  <a:gd name="connsiteX0" fmla="*/ 173192 w 925027"/>
                  <a:gd name="connsiteY0" fmla="*/ 13 h 1195847"/>
                  <a:gd name="connsiteX1" fmla="*/ 218014 w 925027"/>
                  <a:gd name="connsiteY1" fmla="*/ 11572 h 1195847"/>
                  <a:gd name="connsiteX2" fmla="*/ 529164 w 925027"/>
                  <a:gd name="connsiteY2" fmla="*/ 249697 h 1195847"/>
                  <a:gd name="connsiteX3" fmla="*/ 767289 w 925027"/>
                  <a:gd name="connsiteY3" fmla="*/ 297322 h 1195847"/>
                  <a:gd name="connsiteX4" fmla="*/ 912893 w 925027"/>
                  <a:gd name="connsiteY4" fmla="*/ 371984 h 1195847"/>
                  <a:gd name="connsiteX5" fmla="*/ 925027 w 925027"/>
                  <a:gd name="connsiteY5" fmla="*/ 388174 h 1195847"/>
                  <a:gd name="connsiteX6" fmla="*/ 911156 w 925027"/>
                  <a:gd name="connsiteY6" fmla="*/ 499729 h 1195847"/>
                  <a:gd name="connsiteX7" fmla="*/ 824439 w 925027"/>
                  <a:gd name="connsiteY7" fmla="*/ 925972 h 1195847"/>
                  <a:gd name="connsiteX8" fmla="*/ 722045 w 925027"/>
                  <a:gd name="connsiteY8" fmla="*/ 1154175 h 1195847"/>
                  <a:gd name="connsiteX9" fmla="*/ 694842 w 925027"/>
                  <a:gd name="connsiteY9" fmla="*/ 1185543 h 1195847"/>
                  <a:gd name="connsiteX10" fmla="*/ 678389 w 925027"/>
                  <a:gd name="connsiteY10" fmla="*/ 1179972 h 1195847"/>
                  <a:gd name="connsiteX11" fmla="*/ 440264 w 925027"/>
                  <a:gd name="connsiteY11" fmla="*/ 1116472 h 1195847"/>
                  <a:gd name="connsiteX12" fmla="*/ 370414 w 925027"/>
                  <a:gd name="connsiteY12" fmla="*/ 1078372 h 1195847"/>
                  <a:gd name="connsiteX13" fmla="*/ 310089 w 925027"/>
                  <a:gd name="connsiteY13" fmla="*/ 1106947 h 1195847"/>
                  <a:gd name="connsiteX14" fmla="*/ 49739 w 925027"/>
                  <a:gd name="connsiteY14" fmla="*/ 1195847 h 1195847"/>
                  <a:gd name="connsiteX15" fmla="*/ 22 w 925027"/>
                  <a:gd name="connsiteY15" fmla="*/ 1191070 h 1195847"/>
                  <a:gd name="connsiteX16" fmla="*/ 0 w 925027"/>
                  <a:gd name="connsiteY16" fmla="*/ 1190821 h 1195847"/>
                  <a:gd name="connsiteX17" fmla="*/ 97364 w 925027"/>
                  <a:gd name="connsiteY17" fmla="*/ 989472 h 1195847"/>
                  <a:gd name="connsiteX18" fmla="*/ 65614 w 925027"/>
                  <a:gd name="connsiteY18" fmla="*/ 897397 h 1195847"/>
                  <a:gd name="connsiteX19" fmla="*/ 106889 w 925027"/>
                  <a:gd name="connsiteY19" fmla="*/ 773572 h 1195847"/>
                  <a:gd name="connsiteX20" fmla="*/ 49739 w 925027"/>
                  <a:gd name="connsiteY20" fmla="*/ 633872 h 1195847"/>
                  <a:gd name="connsiteX21" fmla="*/ 113239 w 925027"/>
                  <a:gd name="connsiteY21" fmla="*/ 490997 h 1195847"/>
                  <a:gd name="connsiteX22" fmla="*/ 75139 w 925027"/>
                  <a:gd name="connsiteY22" fmla="*/ 335422 h 1195847"/>
                  <a:gd name="connsiteX23" fmla="*/ 97364 w 925027"/>
                  <a:gd name="connsiteY23" fmla="*/ 198897 h 1195847"/>
                  <a:gd name="connsiteX24" fmla="*/ 141814 w 925027"/>
                  <a:gd name="connsiteY24" fmla="*/ 24272 h 1195847"/>
                  <a:gd name="connsiteX25" fmla="*/ 155291 w 925027"/>
                  <a:gd name="connsiteY25" fmla="*/ 5350 h 1195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25027" h="1195847">
                    <a:moveTo>
                      <a:pt x="173192" y="13"/>
                    </a:moveTo>
                    <a:cubicBezTo>
                      <a:pt x="185437" y="-235"/>
                      <a:pt x="200022" y="2973"/>
                      <a:pt x="218014" y="11572"/>
                    </a:cubicBezTo>
                    <a:cubicBezTo>
                      <a:pt x="289981" y="45968"/>
                      <a:pt x="437618" y="202072"/>
                      <a:pt x="529164" y="249697"/>
                    </a:cubicBezTo>
                    <a:cubicBezTo>
                      <a:pt x="620710" y="297322"/>
                      <a:pt x="696910" y="258164"/>
                      <a:pt x="767289" y="297322"/>
                    </a:cubicBezTo>
                    <a:cubicBezTo>
                      <a:pt x="811276" y="321796"/>
                      <a:pt x="873246" y="332214"/>
                      <a:pt x="912893" y="371984"/>
                    </a:cubicBezTo>
                    <a:lnTo>
                      <a:pt x="925027" y="388174"/>
                    </a:lnTo>
                    <a:lnTo>
                      <a:pt x="911156" y="499729"/>
                    </a:lnTo>
                    <a:cubicBezTo>
                      <a:pt x="887939" y="661522"/>
                      <a:pt x="852749" y="826754"/>
                      <a:pt x="824439" y="925972"/>
                    </a:cubicBezTo>
                    <a:cubicBezTo>
                      <a:pt x="796128" y="1025191"/>
                      <a:pt x="761865" y="1097819"/>
                      <a:pt x="722045" y="1154175"/>
                    </a:cubicBezTo>
                    <a:lnTo>
                      <a:pt x="694842" y="1185543"/>
                    </a:lnTo>
                    <a:lnTo>
                      <a:pt x="678389" y="1179972"/>
                    </a:lnTo>
                    <a:cubicBezTo>
                      <a:pt x="621768" y="1172035"/>
                      <a:pt x="491593" y="1133405"/>
                      <a:pt x="440264" y="1116472"/>
                    </a:cubicBezTo>
                    <a:cubicBezTo>
                      <a:pt x="388935" y="1099539"/>
                      <a:pt x="392110" y="1079959"/>
                      <a:pt x="370414" y="1078372"/>
                    </a:cubicBezTo>
                    <a:cubicBezTo>
                      <a:pt x="348718" y="1076785"/>
                      <a:pt x="363535" y="1087368"/>
                      <a:pt x="310089" y="1106947"/>
                    </a:cubicBezTo>
                    <a:cubicBezTo>
                      <a:pt x="256643" y="1126526"/>
                      <a:pt x="147635" y="1193730"/>
                      <a:pt x="49739" y="1195847"/>
                    </a:cubicBezTo>
                    <a:lnTo>
                      <a:pt x="22" y="1191070"/>
                    </a:lnTo>
                    <a:lnTo>
                      <a:pt x="0" y="1190821"/>
                    </a:lnTo>
                    <a:cubicBezTo>
                      <a:pt x="6728" y="1129478"/>
                      <a:pt x="88104" y="1035775"/>
                      <a:pt x="97364" y="989472"/>
                    </a:cubicBezTo>
                    <a:cubicBezTo>
                      <a:pt x="107947" y="936555"/>
                      <a:pt x="64026" y="933380"/>
                      <a:pt x="65614" y="897397"/>
                    </a:cubicBezTo>
                    <a:cubicBezTo>
                      <a:pt x="67201" y="861414"/>
                      <a:pt x="109535" y="817493"/>
                      <a:pt x="106889" y="773572"/>
                    </a:cubicBezTo>
                    <a:cubicBezTo>
                      <a:pt x="104243" y="729651"/>
                      <a:pt x="48681" y="680968"/>
                      <a:pt x="49739" y="633872"/>
                    </a:cubicBezTo>
                    <a:cubicBezTo>
                      <a:pt x="50797" y="586776"/>
                      <a:pt x="109006" y="540739"/>
                      <a:pt x="113239" y="490997"/>
                    </a:cubicBezTo>
                    <a:cubicBezTo>
                      <a:pt x="117472" y="441255"/>
                      <a:pt x="77785" y="384105"/>
                      <a:pt x="75139" y="335422"/>
                    </a:cubicBezTo>
                    <a:cubicBezTo>
                      <a:pt x="72493" y="286739"/>
                      <a:pt x="86252" y="250755"/>
                      <a:pt x="97364" y="198897"/>
                    </a:cubicBezTo>
                    <a:cubicBezTo>
                      <a:pt x="108476" y="147039"/>
                      <a:pt x="106360" y="78247"/>
                      <a:pt x="141814" y="24272"/>
                    </a:cubicBezTo>
                    <a:lnTo>
                      <a:pt x="155291" y="535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alpha val="7000"/>
                    </a:schemeClr>
                  </a:gs>
                  <a:gs pos="68000">
                    <a:schemeClr val="tx1"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F680CC45-AF6E-6D31-BB29-A60D0287E5D1}"/>
                </a:ext>
              </a:extLst>
            </p:cNvPr>
            <p:cNvSpPr/>
            <p:nvPr/>
          </p:nvSpPr>
          <p:spPr>
            <a:xfrm>
              <a:off x="3758302" y="-466774"/>
              <a:ext cx="823492" cy="1561971"/>
            </a:xfrm>
            <a:custGeom>
              <a:avLst/>
              <a:gdLst>
                <a:gd name="connsiteX0" fmla="*/ 0 w 834108"/>
                <a:gd name="connsiteY0" fmla="*/ 0 h 906502"/>
                <a:gd name="connsiteX1" fmla="*/ 144780 w 834108"/>
                <a:gd name="connsiteY1" fmla="*/ 762000 h 906502"/>
                <a:gd name="connsiteX2" fmla="*/ 739140 w 834108"/>
                <a:gd name="connsiteY2" fmla="*/ 868680 h 906502"/>
                <a:gd name="connsiteX3" fmla="*/ 784860 w 834108"/>
                <a:gd name="connsiteY3" fmla="*/ 312420 h 906502"/>
                <a:gd name="connsiteX4" fmla="*/ 259080 w 834108"/>
                <a:gd name="connsiteY4" fmla="*/ 0 h 906502"/>
                <a:gd name="connsiteX0" fmla="*/ 0 w 835236"/>
                <a:gd name="connsiteY0" fmla="*/ 0 h 886659"/>
                <a:gd name="connsiteX1" fmla="*/ 122499 w 835236"/>
                <a:gd name="connsiteY1" fmla="*/ 681062 h 886659"/>
                <a:gd name="connsiteX2" fmla="*/ 739140 w 835236"/>
                <a:gd name="connsiteY2" fmla="*/ 868680 h 886659"/>
                <a:gd name="connsiteX3" fmla="*/ 784860 w 835236"/>
                <a:gd name="connsiteY3" fmla="*/ 312420 h 886659"/>
                <a:gd name="connsiteX4" fmla="*/ 259080 w 835236"/>
                <a:gd name="connsiteY4" fmla="*/ 0 h 886659"/>
                <a:gd name="connsiteX0" fmla="*/ 0 w 830287"/>
                <a:gd name="connsiteY0" fmla="*/ 0 h 846656"/>
                <a:gd name="connsiteX1" fmla="*/ 122499 w 830287"/>
                <a:gd name="connsiteY1" fmla="*/ 681062 h 846656"/>
                <a:gd name="connsiteX2" fmla="*/ 725215 w 830287"/>
                <a:gd name="connsiteY2" fmla="*/ 823715 h 846656"/>
                <a:gd name="connsiteX3" fmla="*/ 784860 w 830287"/>
                <a:gd name="connsiteY3" fmla="*/ 312420 h 846656"/>
                <a:gd name="connsiteX4" fmla="*/ 259080 w 830287"/>
                <a:gd name="connsiteY4" fmla="*/ 0 h 846656"/>
                <a:gd name="connsiteX0" fmla="*/ 0 w 775723"/>
                <a:gd name="connsiteY0" fmla="*/ 0 h 846656"/>
                <a:gd name="connsiteX1" fmla="*/ 122499 w 775723"/>
                <a:gd name="connsiteY1" fmla="*/ 681062 h 846656"/>
                <a:gd name="connsiteX2" fmla="*/ 725215 w 775723"/>
                <a:gd name="connsiteY2" fmla="*/ 823715 h 846656"/>
                <a:gd name="connsiteX3" fmla="*/ 687380 w 775723"/>
                <a:gd name="connsiteY3" fmla="*/ 312420 h 846656"/>
                <a:gd name="connsiteX4" fmla="*/ 259080 w 775723"/>
                <a:gd name="connsiteY4" fmla="*/ 0 h 846656"/>
                <a:gd name="connsiteX0" fmla="*/ 0 w 775723"/>
                <a:gd name="connsiteY0" fmla="*/ 30576 h 877232"/>
                <a:gd name="connsiteX1" fmla="*/ 122499 w 775723"/>
                <a:gd name="connsiteY1" fmla="*/ 711638 h 877232"/>
                <a:gd name="connsiteX2" fmla="*/ 725215 w 775723"/>
                <a:gd name="connsiteY2" fmla="*/ 854291 h 877232"/>
                <a:gd name="connsiteX3" fmla="*/ 687380 w 775723"/>
                <a:gd name="connsiteY3" fmla="*/ 342996 h 877232"/>
                <a:gd name="connsiteX4" fmla="*/ 317568 w 775723"/>
                <a:gd name="connsiteY4" fmla="*/ 0 h 877232"/>
                <a:gd name="connsiteX0" fmla="*/ 0 w 775723"/>
                <a:gd name="connsiteY0" fmla="*/ 30576 h 877232"/>
                <a:gd name="connsiteX1" fmla="*/ 122499 w 775723"/>
                <a:gd name="connsiteY1" fmla="*/ 711638 h 877232"/>
                <a:gd name="connsiteX2" fmla="*/ 725215 w 775723"/>
                <a:gd name="connsiteY2" fmla="*/ 854291 h 877232"/>
                <a:gd name="connsiteX3" fmla="*/ 687380 w 775723"/>
                <a:gd name="connsiteY3" fmla="*/ 342996 h 877232"/>
                <a:gd name="connsiteX4" fmla="*/ 317568 w 775723"/>
                <a:gd name="connsiteY4" fmla="*/ 0 h 877232"/>
                <a:gd name="connsiteX0" fmla="*/ 0 w 821181"/>
                <a:gd name="connsiteY0" fmla="*/ 30576 h 866005"/>
                <a:gd name="connsiteX1" fmla="*/ 122499 w 821181"/>
                <a:gd name="connsiteY1" fmla="*/ 711638 h 866005"/>
                <a:gd name="connsiteX2" fmla="*/ 725215 w 821181"/>
                <a:gd name="connsiteY2" fmla="*/ 854291 h 866005"/>
                <a:gd name="connsiteX3" fmla="*/ 687380 w 821181"/>
                <a:gd name="connsiteY3" fmla="*/ 342996 h 866005"/>
                <a:gd name="connsiteX4" fmla="*/ 317568 w 821181"/>
                <a:gd name="connsiteY4" fmla="*/ 0 h 866005"/>
                <a:gd name="connsiteX0" fmla="*/ 0 w 775520"/>
                <a:gd name="connsiteY0" fmla="*/ 30576 h 871728"/>
                <a:gd name="connsiteX1" fmla="*/ 125284 w 775520"/>
                <a:gd name="connsiteY1" fmla="*/ 684659 h 871728"/>
                <a:gd name="connsiteX2" fmla="*/ 725215 w 775520"/>
                <a:gd name="connsiteY2" fmla="*/ 854291 h 871728"/>
                <a:gd name="connsiteX3" fmla="*/ 687380 w 775520"/>
                <a:gd name="connsiteY3" fmla="*/ 342996 h 871728"/>
                <a:gd name="connsiteX4" fmla="*/ 317568 w 775520"/>
                <a:gd name="connsiteY4" fmla="*/ 0 h 871728"/>
                <a:gd name="connsiteX0" fmla="*/ 0 w 854304"/>
                <a:gd name="connsiteY0" fmla="*/ 30576 h 884845"/>
                <a:gd name="connsiteX1" fmla="*/ 125284 w 854304"/>
                <a:gd name="connsiteY1" fmla="*/ 684659 h 884845"/>
                <a:gd name="connsiteX2" fmla="*/ 725215 w 854304"/>
                <a:gd name="connsiteY2" fmla="*/ 854291 h 884845"/>
                <a:gd name="connsiteX3" fmla="*/ 687380 w 854304"/>
                <a:gd name="connsiteY3" fmla="*/ 342996 h 884845"/>
                <a:gd name="connsiteX4" fmla="*/ 317568 w 854304"/>
                <a:gd name="connsiteY4" fmla="*/ 0 h 884845"/>
                <a:gd name="connsiteX0" fmla="*/ 0 w 854304"/>
                <a:gd name="connsiteY0" fmla="*/ 30576 h 884845"/>
                <a:gd name="connsiteX1" fmla="*/ 125284 w 854304"/>
                <a:gd name="connsiteY1" fmla="*/ 684659 h 884845"/>
                <a:gd name="connsiteX2" fmla="*/ 725215 w 854304"/>
                <a:gd name="connsiteY2" fmla="*/ 854291 h 884845"/>
                <a:gd name="connsiteX3" fmla="*/ 687380 w 854304"/>
                <a:gd name="connsiteY3" fmla="*/ 342996 h 884845"/>
                <a:gd name="connsiteX4" fmla="*/ 317568 w 854304"/>
                <a:gd name="connsiteY4" fmla="*/ 0 h 884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4304" h="884845">
                  <a:moveTo>
                    <a:pt x="0" y="30576"/>
                  </a:moveTo>
                  <a:cubicBezTo>
                    <a:pt x="10795" y="339186"/>
                    <a:pt x="4415" y="547373"/>
                    <a:pt x="125284" y="684659"/>
                  </a:cubicBezTo>
                  <a:cubicBezTo>
                    <a:pt x="246153" y="821945"/>
                    <a:pt x="453283" y="943610"/>
                    <a:pt x="725215" y="854291"/>
                  </a:cubicBezTo>
                  <a:cubicBezTo>
                    <a:pt x="997147" y="764972"/>
                    <a:pt x="767390" y="487776"/>
                    <a:pt x="687380" y="342996"/>
                  </a:cubicBezTo>
                  <a:cubicBezTo>
                    <a:pt x="565593" y="126271"/>
                    <a:pt x="267509" y="87417"/>
                    <a:pt x="317568" y="0"/>
                  </a:cubicBezTo>
                </a:path>
              </a:pathLst>
            </a:custGeom>
            <a:noFill/>
            <a:ln w="193675">
              <a:solidFill>
                <a:srgbClr val="AAA2D2"/>
              </a:solidFill>
            </a:ln>
            <a:scene3d>
              <a:camera prst="orthographicFront"/>
              <a:lightRig rig="threePt" dir="t">
                <a:rot lat="0" lon="0" rev="4800000"/>
              </a:lightRig>
            </a:scene3d>
            <a:sp3d>
              <a:bevelT w="190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4682610" y="2952426"/>
            <a:ext cx="688298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4800" i="1" kern="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서울시 자치구별 에너지 소비량 시각화 및 분석</a:t>
            </a:r>
            <a:endParaRPr lang="en-US" altLang="ko-KR" sz="4800" i="1" kern="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6CE3C71F-13F6-4CFB-98A3-3021FD9A2C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490" y="3436261"/>
            <a:ext cx="2275657" cy="227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970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04 </a:t>
            </a:r>
            <a:r>
              <a:rPr lang="ko-KR" altLang="en-US" sz="2800" b="1" dirty="0">
                <a:solidFill>
                  <a:prstClr val="white"/>
                </a:solidFill>
              </a:rPr>
              <a:t>자치구별 </a:t>
            </a:r>
            <a:r>
              <a:rPr lang="ko-KR" altLang="en-US" sz="2800" b="1" dirty="0" err="1">
                <a:solidFill>
                  <a:prstClr val="white"/>
                </a:solidFill>
              </a:rPr>
              <a:t>평당가</a:t>
            </a:r>
            <a:r>
              <a:rPr lang="ko-KR" altLang="en-US" sz="2800" b="1" dirty="0">
                <a:solidFill>
                  <a:prstClr val="white"/>
                </a:solidFill>
              </a:rPr>
              <a:t> 및 에너지 사용량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0557D5CB-9255-4300-A841-E4B7E76DA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76" y="1036810"/>
            <a:ext cx="9116697" cy="38105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A7CB0B-FBAE-44C9-ADC4-62DE994454A7}"/>
              </a:ext>
            </a:extLst>
          </p:cNvPr>
          <p:cNvSpPr txBox="1"/>
          <p:nvPr/>
        </p:nvSpPr>
        <p:spPr>
          <a:xfrm>
            <a:off x="7032557" y="5189699"/>
            <a:ext cx="38106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에너지사용량과 자치구별 </a:t>
            </a:r>
            <a:r>
              <a:rPr lang="ko-KR" altLang="en-US" dirty="0" err="1">
                <a:solidFill>
                  <a:schemeClr val="bg1"/>
                </a:solidFill>
              </a:rPr>
              <a:t>평당가는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양의 상관계수를 나타내고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6C07B2-1307-46AA-AF4D-7A23D8865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76" y="5189699"/>
            <a:ext cx="5861191" cy="125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008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04 </a:t>
            </a:r>
            <a:r>
              <a:rPr lang="ko-KR" altLang="en-US" sz="2800" b="1" dirty="0">
                <a:solidFill>
                  <a:prstClr val="white"/>
                </a:solidFill>
              </a:rPr>
              <a:t>자치구별 </a:t>
            </a:r>
            <a:r>
              <a:rPr lang="ko-KR" altLang="en-US" sz="2800" b="1" dirty="0" err="1">
                <a:solidFill>
                  <a:prstClr val="white"/>
                </a:solidFill>
              </a:rPr>
              <a:t>평당가</a:t>
            </a:r>
            <a:r>
              <a:rPr lang="ko-KR" altLang="en-US" sz="2800" b="1" dirty="0">
                <a:solidFill>
                  <a:prstClr val="white"/>
                </a:solidFill>
              </a:rPr>
              <a:t> 및 에너지 사용량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FA7CB0B-FBAE-44C9-ADC4-62DE994454A7}"/>
              </a:ext>
            </a:extLst>
          </p:cNvPr>
          <p:cNvSpPr txBox="1"/>
          <p:nvPr/>
        </p:nvSpPr>
        <p:spPr>
          <a:xfrm>
            <a:off x="1252879" y="6163547"/>
            <a:ext cx="5989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에너지 사용량과 부동산 </a:t>
            </a:r>
            <a:r>
              <a:rPr lang="ko-KR" altLang="en-US" sz="1400" dirty="0" err="1">
                <a:solidFill>
                  <a:schemeClr val="bg1"/>
                </a:solidFill>
              </a:rPr>
              <a:t>평당가</a:t>
            </a:r>
            <a:r>
              <a:rPr lang="ko-KR" altLang="en-US" sz="1400" dirty="0">
                <a:solidFill>
                  <a:schemeClr val="bg1"/>
                </a:solidFill>
              </a:rPr>
              <a:t> 간의 상관계수를 </a:t>
            </a:r>
            <a:r>
              <a:rPr lang="en-US" altLang="ko-KR" sz="1400" dirty="0" err="1">
                <a:solidFill>
                  <a:schemeClr val="bg1"/>
                </a:solidFill>
              </a:rPr>
              <a:t>plotly</a:t>
            </a:r>
            <a:r>
              <a:rPr lang="en-US" altLang="ko-KR" sz="1400" dirty="0">
                <a:solidFill>
                  <a:schemeClr val="bg1"/>
                </a:solidFill>
              </a:rPr>
              <a:t> scatter</a:t>
            </a:r>
            <a:r>
              <a:rPr lang="ko-KR" altLang="en-US" sz="1400" dirty="0">
                <a:solidFill>
                  <a:schemeClr val="bg1"/>
                </a:solidFill>
              </a:rPr>
              <a:t>로 시각화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추가 기능 1" title="Web Viewer">
                <a:extLst>
                  <a:ext uri="{FF2B5EF4-FFF2-40B4-BE49-F238E27FC236}">
                    <a16:creationId xmlns:a16="http://schemas.microsoft.com/office/drawing/2014/main" id="{20952A86-B9C8-4DD7-9E5D-4AD6400FE8E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8281696"/>
                  </p:ext>
                </p:extLst>
              </p:nvPr>
            </p:nvGraphicFramePr>
            <p:xfrm>
              <a:off x="1252879" y="857250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추가 기능 1" title="Web Viewer">
                <a:extLst>
                  <a:ext uri="{FF2B5EF4-FFF2-40B4-BE49-F238E27FC236}">
                    <a16:creationId xmlns:a16="http://schemas.microsoft.com/office/drawing/2014/main" id="{20952A86-B9C8-4DD7-9E5D-4AD6400FE8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2879" y="857250"/>
                <a:ext cx="9144000" cy="5143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5437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05 </a:t>
            </a:r>
            <a:r>
              <a:rPr lang="ko-KR" altLang="en-US" sz="2800" b="1" dirty="0">
                <a:solidFill>
                  <a:prstClr val="white"/>
                </a:solidFill>
              </a:rPr>
              <a:t>연도별 에너지 사용량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09F3AAD-6B29-3B3D-667D-AFD24356F004}"/>
              </a:ext>
            </a:extLst>
          </p:cNvPr>
          <p:cNvSpPr/>
          <p:nvPr/>
        </p:nvSpPr>
        <p:spPr>
          <a:xfrm>
            <a:off x="1408572" y="5261107"/>
            <a:ext cx="9246455" cy="1152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prstClr val="white"/>
                </a:solidFill>
              </a:rPr>
              <a:t>상권이 좋은 강남구는 에너지사용량이 높게 나왔고</a:t>
            </a:r>
            <a:r>
              <a:rPr lang="en-US" altLang="ko-KR" sz="1600" dirty="0">
                <a:solidFill>
                  <a:prstClr val="white"/>
                </a:solidFill>
              </a:rPr>
              <a:t>, </a:t>
            </a:r>
            <a:r>
              <a:rPr lang="ko-KR" altLang="en-US" sz="1600" dirty="0">
                <a:solidFill>
                  <a:prstClr val="white"/>
                </a:solidFill>
              </a:rPr>
              <a:t>기업이 많은 중구는 인구수 대비 개인 에너지 사용량이 높게 나오는 것으로 보여진다</a:t>
            </a:r>
            <a:r>
              <a:rPr lang="en-US" altLang="ko-KR" sz="1600" dirty="0">
                <a:solidFill>
                  <a:prstClr val="white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prstClr val="white"/>
                </a:solidFill>
              </a:rPr>
              <a:t>2020</a:t>
            </a:r>
            <a:r>
              <a:rPr lang="ko-KR" altLang="en-US" sz="1600" dirty="0">
                <a:solidFill>
                  <a:prstClr val="white"/>
                </a:solidFill>
              </a:rPr>
              <a:t>년이 에너지 사용량이 낮게 나오는 것을 볼 수 있는데 이는 코로나의 영향으로 보여진다</a:t>
            </a:r>
            <a:r>
              <a:rPr lang="en-US" altLang="ko-KR" sz="1600" dirty="0">
                <a:solidFill>
                  <a:prstClr val="white"/>
                </a:solidFill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997B604-2C6F-43B7-9914-12C21E9A2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3489" y="2688980"/>
            <a:ext cx="1681538" cy="252230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B010BCE-7FD3-4B3B-A166-7E9608AB64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572" y="694453"/>
            <a:ext cx="7571078" cy="451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079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06 </a:t>
            </a:r>
            <a:r>
              <a:rPr lang="en-US" altLang="ko-KR" sz="2800" b="1" dirty="0" err="1">
                <a:solidFill>
                  <a:prstClr val="white"/>
                </a:solidFill>
              </a:rPr>
              <a:t>pearson</a:t>
            </a:r>
            <a:r>
              <a:rPr lang="ko-KR" altLang="en-US" sz="2800" b="1" dirty="0">
                <a:solidFill>
                  <a:prstClr val="white"/>
                </a:solidFill>
              </a:rPr>
              <a:t>상관계수 시각화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C369965-A09D-4367-A0E5-4EEF3C99B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23" y="916361"/>
            <a:ext cx="6354062" cy="54204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6A4711-2AD6-4A12-8C96-50AEDA6DFEB2}"/>
              </a:ext>
            </a:extLst>
          </p:cNvPr>
          <p:cNvSpPr txBox="1"/>
          <p:nvPr/>
        </p:nvSpPr>
        <p:spPr>
          <a:xfrm>
            <a:off x="6903076" y="896929"/>
            <a:ext cx="503515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</a:rPr>
              <a:t>인구가 많을 수록 에너지 사용량이 </a:t>
            </a:r>
            <a:r>
              <a:rPr lang="ko-KR" altLang="en-US" sz="1600" dirty="0" err="1">
                <a:solidFill>
                  <a:schemeClr val="bg1"/>
                </a:solidFill>
              </a:rPr>
              <a:t>많은것으로</a:t>
            </a:r>
            <a:r>
              <a:rPr lang="ko-KR" altLang="en-US" sz="1600" dirty="0">
                <a:solidFill>
                  <a:schemeClr val="bg1"/>
                </a:solidFill>
              </a:rPr>
              <a:t> 보이지만 개인별 에너지 사용량과는 음의 상관관계를 가진다</a:t>
            </a:r>
            <a:r>
              <a:rPr lang="en-US" altLang="ko-KR" sz="1600" dirty="0">
                <a:solidFill>
                  <a:schemeClr val="bg1"/>
                </a:solidFill>
              </a:rPr>
              <a:t>.</a:t>
            </a:r>
          </a:p>
          <a:p>
            <a:r>
              <a:rPr lang="en-US" altLang="ko-KR" sz="1600" dirty="0">
                <a:solidFill>
                  <a:schemeClr val="bg1"/>
                </a:solidFill>
              </a:rPr>
              <a:t>  </a:t>
            </a:r>
            <a:r>
              <a:rPr lang="ko-KR" altLang="en-US" sz="1600" dirty="0">
                <a:solidFill>
                  <a:schemeClr val="bg1"/>
                </a:solidFill>
              </a:rPr>
              <a:t>상권이나 직장</a:t>
            </a:r>
            <a:r>
              <a:rPr lang="en-US" altLang="ko-KR" sz="1600" dirty="0">
                <a:solidFill>
                  <a:schemeClr val="bg1"/>
                </a:solidFill>
              </a:rPr>
              <a:t>,</a:t>
            </a:r>
            <a:r>
              <a:rPr lang="ko-KR" altLang="en-US" sz="1600" dirty="0">
                <a:solidFill>
                  <a:schemeClr val="bg1"/>
                </a:solidFill>
              </a:rPr>
              <a:t> 공공기관등으로 외부 유입 인구의</a:t>
            </a:r>
            <a:endParaRPr lang="en-US" altLang="ko-KR" sz="1600" dirty="0">
              <a:solidFill>
                <a:schemeClr val="bg1"/>
              </a:solidFill>
            </a:endParaRPr>
          </a:p>
          <a:p>
            <a:r>
              <a:rPr lang="en-US" altLang="ko-KR" sz="1600" dirty="0">
                <a:solidFill>
                  <a:schemeClr val="bg1"/>
                </a:solidFill>
              </a:rPr>
              <a:t>  </a:t>
            </a:r>
            <a:r>
              <a:rPr lang="ko-KR" altLang="en-US" sz="1600" dirty="0">
                <a:solidFill>
                  <a:schemeClr val="bg1"/>
                </a:solidFill>
              </a:rPr>
              <a:t>영향으로 보인다</a:t>
            </a:r>
            <a:r>
              <a:rPr lang="en-US" altLang="ko-KR" sz="16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1600" dirty="0">
                <a:solidFill>
                  <a:schemeClr val="bg1"/>
                </a:solidFill>
              </a:rPr>
              <a:t>   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</a:rPr>
              <a:t>개인별 지역난방 사용량은 면적이 넓을수록 더 사용되는 양의 상관관계를 가지는 반면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>
                <a:solidFill>
                  <a:schemeClr val="bg1"/>
                </a:solidFill>
              </a:rPr>
              <a:t>개인별 도시가스 사용량과는 음의 상관관계를 가진다</a:t>
            </a:r>
            <a:r>
              <a:rPr lang="en-US" altLang="ko-KR" sz="1600" dirty="0">
                <a:solidFill>
                  <a:schemeClr val="bg1"/>
                </a:solidFill>
              </a:rPr>
              <a:t>. </a:t>
            </a:r>
            <a:r>
              <a:rPr lang="ko-KR" altLang="en-US" sz="1600" dirty="0">
                <a:solidFill>
                  <a:schemeClr val="bg1"/>
                </a:solidFill>
              </a:rPr>
              <a:t>이는 소상공인의 도시가스 사용량 영향으로 보인다</a:t>
            </a:r>
            <a:r>
              <a:rPr lang="en-US" altLang="ko-KR" sz="1600" dirty="0">
                <a:solidFill>
                  <a:schemeClr val="bg1"/>
                </a:solidFill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3BC1621-4665-43EB-AB22-8E536AB0F358}"/>
              </a:ext>
            </a:extLst>
          </p:cNvPr>
          <p:cNvSpPr/>
          <p:nvPr/>
        </p:nvSpPr>
        <p:spPr>
          <a:xfrm>
            <a:off x="3364140" y="830474"/>
            <a:ext cx="2436984" cy="489924"/>
          </a:xfrm>
          <a:prstGeom prst="ellipse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BC68EEC-440B-40AE-B3AB-1F7AF5C295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622746" y="4006603"/>
            <a:ext cx="3273499" cy="233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80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06 </a:t>
            </a:r>
            <a:r>
              <a:rPr lang="en-US" altLang="ko-KR" sz="2800" b="1" dirty="0" err="1">
                <a:solidFill>
                  <a:prstClr val="white"/>
                </a:solidFill>
              </a:rPr>
              <a:t>pearson</a:t>
            </a:r>
            <a:r>
              <a:rPr lang="ko-KR" altLang="en-US" sz="2800" b="1" dirty="0">
                <a:solidFill>
                  <a:prstClr val="white"/>
                </a:solidFill>
              </a:rPr>
              <a:t>상관계수 시각화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C369965-A09D-4367-A0E5-4EEF3C99B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23" y="916361"/>
            <a:ext cx="6354062" cy="54204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6A4711-2AD6-4A12-8C96-50AEDA6DFEB2}"/>
              </a:ext>
            </a:extLst>
          </p:cNvPr>
          <p:cNvSpPr txBox="1"/>
          <p:nvPr/>
        </p:nvSpPr>
        <p:spPr>
          <a:xfrm>
            <a:off x="6903076" y="871411"/>
            <a:ext cx="503515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면적의 크기는 에너지사용량과 비례하는 양의 상관관계를 보여준다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비교적 </a:t>
            </a: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평당가가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높은 지역일수록 에너지사용량이 </a:t>
            </a: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높은것을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보여준다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.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이는 </a:t>
            </a: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평당가가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높을수록 좋은 상권이 많이 분포되어 있는 영향으로 보여진다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개인별 전기 사용량이 높을수록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도시가스 사용량도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높은 양의 상관계수를 보여준다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이는 예를 들면 여름철 에어컨을 많이 사용하는 사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람이 겨울철 보일러 사용이 많은 것을 알 수 있다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즉 에너지 소비가 심한사람은 계절을 가리지 않고 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소비가 많은 것을 알 수 있다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16AD179-BA6A-4712-880E-96B206F65C31}"/>
              </a:ext>
            </a:extLst>
          </p:cNvPr>
          <p:cNvSpPr/>
          <p:nvPr/>
        </p:nvSpPr>
        <p:spPr>
          <a:xfrm>
            <a:off x="2343415" y="1875583"/>
            <a:ext cx="450821" cy="1237630"/>
          </a:xfrm>
          <a:prstGeom prst="ellipse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A15C3A9-266C-42D0-98A1-8417EA292957}"/>
              </a:ext>
            </a:extLst>
          </p:cNvPr>
          <p:cNvSpPr/>
          <p:nvPr/>
        </p:nvSpPr>
        <p:spPr>
          <a:xfrm>
            <a:off x="5583493" y="2100994"/>
            <a:ext cx="450821" cy="735065"/>
          </a:xfrm>
          <a:prstGeom prst="ellipse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6FD1838-131E-476C-88C1-86EBC33A7472}"/>
              </a:ext>
            </a:extLst>
          </p:cNvPr>
          <p:cNvSpPr/>
          <p:nvPr/>
        </p:nvSpPr>
        <p:spPr>
          <a:xfrm>
            <a:off x="4468960" y="3384698"/>
            <a:ext cx="450821" cy="735065"/>
          </a:xfrm>
          <a:prstGeom prst="ellipse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56DDDA8-6082-472E-9721-2ED4137AB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463" y="4119763"/>
            <a:ext cx="4443266" cy="221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27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07 </a:t>
            </a:r>
            <a:r>
              <a:rPr lang="ko-KR" altLang="en-US" sz="2800" b="1" dirty="0" err="1">
                <a:solidFill>
                  <a:prstClr val="white"/>
                </a:solidFill>
              </a:rPr>
              <a:t>느낀점</a:t>
            </a:r>
            <a:r>
              <a:rPr lang="en-US" altLang="ko-KR" sz="2800" b="1" dirty="0">
                <a:solidFill>
                  <a:prstClr val="white"/>
                </a:solidFill>
              </a:rPr>
              <a:t>?</a:t>
            </a:r>
            <a:r>
              <a:rPr lang="ko-KR" altLang="en-US" sz="2800" b="1" dirty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6DBDD96-375C-49D0-AC0F-75F88C556A1A}"/>
              </a:ext>
            </a:extLst>
          </p:cNvPr>
          <p:cNvSpPr txBox="1"/>
          <p:nvPr/>
        </p:nvSpPr>
        <p:spPr>
          <a:xfrm>
            <a:off x="1252878" y="1326943"/>
            <a:ext cx="84737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아직은 부족한 데이터 수집 및 처리능력으로 더욱 다양한 데이터를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활용하지 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 </a:t>
            </a:r>
            <a:r>
              <a:rPr lang="ko-KR" altLang="en-US" dirty="0" err="1">
                <a:solidFill>
                  <a:schemeClr val="bg1"/>
                </a:solidFill>
              </a:rPr>
              <a:t>못한것이</a:t>
            </a:r>
            <a:r>
              <a:rPr lang="ko-KR" altLang="en-US" dirty="0">
                <a:solidFill>
                  <a:schemeClr val="bg1"/>
                </a:solidFill>
              </a:rPr>
              <a:t> 아쉬웠다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r>
              <a:rPr lang="ko-KR" altLang="en-US" dirty="0">
                <a:solidFill>
                  <a:schemeClr val="bg1"/>
                </a:solidFill>
              </a:rPr>
              <a:t>추후 능력이 향상된다면 </a:t>
            </a:r>
            <a:r>
              <a:rPr lang="ko-KR" altLang="en-US" dirty="0" err="1">
                <a:solidFill>
                  <a:schemeClr val="bg1"/>
                </a:solidFill>
              </a:rPr>
              <a:t>인구별</a:t>
            </a:r>
            <a:r>
              <a:rPr lang="ko-KR" altLang="en-US" dirty="0">
                <a:solidFill>
                  <a:schemeClr val="bg1"/>
                </a:solidFill>
              </a:rPr>
              <a:t> 지역 </a:t>
            </a:r>
            <a:r>
              <a:rPr lang="ko-KR" altLang="en-US" dirty="0" err="1">
                <a:solidFill>
                  <a:schemeClr val="bg1"/>
                </a:solidFill>
              </a:rPr>
              <a:t>특성별</a:t>
            </a:r>
            <a:r>
              <a:rPr lang="ko-KR" altLang="en-US" dirty="0">
                <a:solidFill>
                  <a:schemeClr val="bg1"/>
                </a:solidFill>
              </a:rPr>
              <a:t> 에너지 사용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 </a:t>
            </a:r>
            <a:r>
              <a:rPr lang="ko-KR" altLang="en-US" dirty="0">
                <a:solidFill>
                  <a:schemeClr val="bg1"/>
                </a:solidFill>
              </a:rPr>
              <a:t>량을 </a:t>
            </a:r>
            <a:r>
              <a:rPr lang="ko-KR" altLang="en-US" dirty="0" err="1">
                <a:solidFill>
                  <a:schemeClr val="bg1"/>
                </a:solidFill>
              </a:rPr>
              <a:t>나타내는데에</a:t>
            </a:r>
            <a:r>
              <a:rPr lang="ko-KR" altLang="en-US" dirty="0">
                <a:solidFill>
                  <a:schemeClr val="bg1"/>
                </a:solidFill>
              </a:rPr>
              <a:t> 그치는 것이 아니라 </a:t>
            </a:r>
            <a:r>
              <a:rPr lang="ko-KR" altLang="en-US" dirty="0" err="1">
                <a:solidFill>
                  <a:schemeClr val="bg1"/>
                </a:solidFill>
              </a:rPr>
              <a:t>도시별</a:t>
            </a:r>
            <a:r>
              <a:rPr lang="ko-KR" altLang="en-US" dirty="0">
                <a:solidFill>
                  <a:schemeClr val="bg1"/>
                </a:solidFill>
              </a:rPr>
              <a:t> 교통량과 인구밀집화에 따른 에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 </a:t>
            </a:r>
            <a:r>
              <a:rPr lang="ko-KR" altLang="en-US" dirty="0">
                <a:solidFill>
                  <a:schemeClr val="bg1"/>
                </a:solidFill>
              </a:rPr>
              <a:t>너지 소비량 및 도시설계에 따른 에너지 소비량을 분석하여 실제로 어떻게 도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 </a:t>
            </a:r>
            <a:r>
              <a:rPr lang="ko-KR" altLang="en-US" dirty="0">
                <a:solidFill>
                  <a:schemeClr val="bg1"/>
                </a:solidFill>
              </a:rPr>
              <a:t>시를 설계해야 효율적인 에너지 사용이 가능하고 탄소배출을 줄일 수 </a:t>
            </a:r>
            <a:r>
              <a:rPr lang="ko-KR" altLang="en-US" dirty="0" err="1">
                <a:solidFill>
                  <a:schemeClr val="bg1"/>
                </a:solidFill>
              </a:rPr>
              <a:t>있을것인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 </a:t>
            </a:r>
            <a:r>
              <a:rPr lang="ko-KR" altLang="en-US" dirty="0">
                <a:solidFill>
                  <a:schemeClr val="bg1"/>
                </a:solidFill>
              </a:rPr>
              <a:t>지에 대해 분석 및 시각화 작업을 해보고 싶다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41426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0" y="2569939"/>
            <a:ext cx="121919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9600" b="1" dirty="0">
                <a:solidFill>
                  <a:prstClr val="white"/>
                </a:solidFill>
              </a:rPr>
              <a:t>감 사 합 </a:t>
            </a:r>
            <a:r>
              <a:rPr lang="ko-KR" altLang="en-US" sz="9600" b="1" dirty="0" err="1">
                <a:solidFill>
                  <a:prstClr val="white"/>
                </a:solidFill>
              </a:rPr>
              <a:t>니</a:t>
            </a:r>
            <a:r>
              <a:rPr lang="ko-KR" altLang="en-US" sz="9600" b="1" dirty="0">
                <a:solidFill>
                  <a:prstClr val="white"/>
                </a:solidFill>
              </a:rPr>
              <a:t> 다</a:t>
            </a:r>
            <a:endParaRPr lang="ko-KR" altLang="en-US" sz="96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420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800" i="1" kern="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시각화 미니프로젝트</a:t>
            </a:r>
            <a:endParaRPr lang="en-US" altLang="ko-KR" sz="2800" i="1" kern="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3" name="직사각형 12"/>
          <p:cNvSpPr/>
          <p:nvPr/>
        </p:nvSpPr>
        <p:spPr>
          <a:xfrm>
            <a:off x="1308242" y="2027577"/>
            <a:ext cx="3876232" cy="1178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b="1" dirty="0">
                <a:solidFill>
                  <a:prstClr val="white"/>
                </a:solidFill>
              </a:rPr>
              <a:t>CONTENTS</a:t>
            </a: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321121" y="2201553"/>
            <a:ext cx="648000" cy="36000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757216" y="2201553"/>
            <a:ext cx="648000" cy="36000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690630" y="2377147"/>
            <a:ext cx="4507579" cy="232371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prstClr val="white"/>
                </a:solidFill>
              </a:rPr>
              <a:t>01 </a:t>
            </a:r>
            <a:r>
              <a:rPr lang="ko-KR" altLang="en-US" sz="2000" b="1" dirty="0">
                <a:solidFill>
                  <a:prstClr val="white"/>
                </a:solidFill>
              </a:rPr>
              <a:t>프로젝트 배경 및 목적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r>
              <a:rPr lang="en-US" altLang="ko-KR" sz="2000" b="1" dirty="0">
                <a:solidFill>
                  <a:prstClr val="white"/>
                </a:solidFill>
              </a:rPr>
              <a:t>02 </a:t>
            </a:r>
            <a:r>
              <a:rPr lang="ko-KR" altLang="en-US" sz="2000" b="1" dirty="0">
                <a:solidFill>
                  <a:prstClr val="white"/>
                </a:solidFill>
              </a:rPr>
              <a:t>데이터 </a:t>
            </a:r>
            <a:r>
              <a:rPr lang="ko-KR" altLang="en-US" sz="2000" b="1" dirty="0" err="1">
                <a:solidFill>
                  <a:prstClr val="white"/>
                </a:solidFill>
              </a:rPr>
              <a:t>전처리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r>
              <a:rPr lang="en-US" altLang="ko-KR" sz="2000" b="1" dirty="0">
                <a:solidFill>
                  <a:prstClr val="white"/>
                </a:solidFill>
              </a:rPr>
              <a:t>03 </a:t>
            </a:r>
            <a:r>
              <a:rPr lang="ko-KR" altLang="en-US" sz="2000" b="1" dirty="0">
                <a:solidFill>
                  <a:prstClr val="white"/>
                </a:solidFill>
              </a:rPr>
              <a:t>자치구별 지역난방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r>
              <a:rPr lang="en-US" altLang="ko-KR" sz="2000" b="1" dirty="0">
                <a:solidFill>
                  <a:prstClr val="white"/>
                </a:solidFill>
              </a:rPr>
              <a:t>04 </a:t>
            </a:r>
            <a:r>
              <a:rPr lang="ko-KR" altLang="en-US" sz="2000" b="1" dirty="0">
                <a:solidFill>
                  <a:prstClr val="white"/>
                </a:solidFill>
              </a:rPr>
              <a:t>자치구별 </a:t>
            </a:r>
            <a:r>
              <a:rPr lang="ko-KR" altLang="en-US" sz="2000" b="1" dirty="0" err="1">
                <a:solidFill>
                  <a:prstClr val="white"/>
                </a:solidFill>
              </a:rPr>
              <a:t>평당가</a:t>
            </a:r>
            <a:r>
              <a:rPr lang="ko-KR" altLang="en-US" sz="2000" b="1" dirty="0">
                <a:solidFill>
                  <a:prstClr val="white"/>
                </a:solidFill>
              </a:rPr>
              <a:t> 및 에너지 사용량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r>
              <a:rPr lang="en-US" altLang="ko-KR" sz="2000" b="1" dirty="0">
                <a:solidFill>
                  <a:prstClr val="white"/>
                </a:solidFill>
              </a:rPr>
              <a:t>05 </a:t>
            </a:r>
            <a:r>
              <a:rPr lang="ko-KR" altLang="en-US" sz="2000" b="1" dirty="0">
                <a:solidFill>
                  <a:prstClr val="white"/>
                </a:solidFill>
              </a:rPr>
              <a:t>연도별 에너지 사용량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r>
              <a:rPr lang="en-US" altLang="ko-KR" sz="2000" b="1" dirty="0">
                <a:solidFill>
                  <a:prstClr val="white"/>
                </a:solidFill>
                <a:latin typeface="+mn-ea"/>
              </a:rPr>
              <a:t>06 </a:t>
            </a:r>
            <a:r>
              <a:rPr lang="en-US" altLang="ko-KR" sz="2000" b="1" dirty="0" err="1">
                <a:solidFill>
                  <a:prstClr val="white"/>
                </a:solidFill>
                <a:latin typeface="+mn-ea"/>
              </a:rPr>
              <a:t>pearson</a:t>
            </a:r>
            <a:r>
              <a:rPr lang="ko-KR" altLang="en-US" sz="2000" b="1" dirty="0">
                <a:solidFill>
                  <a:prstClr val="white"/>
                </a:solidFill>
                <a:latin typeface="+mn-ea"/>
              </a:rPr>
              <a:t>상관계수 시각화</a:t>
            </a:r>
            <a:endParaRPr lang="en-US" altLang="ko-KR" sz="2000" b="1" dirty="0">
              <a:solidFill>
                <a:prstClr val="white"/>
              </a:solidFill>
              <a:latin typeface="+mn-ea"/>
            </a:endParaRPr>
          </a:p>
          <a:p>
            <a:r>
              <a:rPr lang="en-US" altLang="ko-KR" sz="2000" b="1" dirty="0">
                <a:solidFill>
                  <a:prstClr val="white"/>
                </a:solidFill>
                <a:latin typeface="+mn-ea"/>
              </a:rPr>
              <a:t>07 </a:t>
            </a:r>
            <a:r>
              <a:rPr lang="ko-KR" altLang="en-US" sz="2000" b="1" dirty="0" err="1">
                <a:solidFill>
                  <a:prstClr val="white"/>
                </a:solidFill>
                <a:latin typeface="+mn-ea"/>
              </a:rPr>
              <a:t>느낀점</a:t>
            </a:r>
            <a:r>
              <a:rPr lang="en-US" altLang="ko-KR" sz="2000" b="1" dirty="0">
                <a:solidFill>
                  <a:prstClr val="white"/>
                </a:solidFill>
                <a:latin typeface="+mn-ea"/>
              </a:rPr>
              <a:t>?</a:t>
            </a:r>
            <a:endParaRPr lang="ko-KR" altLang="en-US" sz="2000" dirty="0">
              <a:solidFill>
                <a:srgbClr val="AAA2D2"/>
              </a:solidFill>
              <a:latin typeface="+mn-ea"/>
            </a:endParaRPr>
          </a:p>
          <a:p>
            <a:endParaRPr lang="en-US" altLang="ko-KR" sz="5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957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01 </a:t>
            </a:r>
            <a:r>
              <a:rPr lang="ko-KR" altLang="en-US" sz="2800" b="1" dirty="0">
                <a:solidFill>
                  <a:prstClr val="white"/>
                </a:solidFill>
              </a:rPr>
              <a:t>프로젝트 배경 및 목적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3727582-D558-7858-A8CC-4175D2F2D849}"/>
              </a:ext>
            </a:extLst>
          </p:cNvPr>
          <p:cNvSpPr/>
          <p:nvPr/>
        </p:nvSpPr>
        <p:spPr>
          <a:xfrm>
            <a:off x="6231409" y="896929"/>
            <a:ext cx="5628068" cy="3565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</a:rPr>
              <a:t>온실가스 배출에 따른 기후위기</a:t>
            </a:r>
            <a:endParaRPr lang="en-US" altLang="ko-KR" sz="1400" dirty="0">
              <a:solidFill>
                <a:schemeClr val="bg1"/>
              </a:solidFill>
              <a:latin typeface="+mj-lt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세계 도처에서 홍수와 가뭄</a:t>
            </a:r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이상고온과 </a:t>
            </a:r>
            <a:r>
              <a:rPr lang="ko-KR" altLang="en-US" sz="1200" dirty="0" err="1">
                <a:solidFill>
                  <a:schemeClr val="bg1"/>
                </a:solidFill>
                <a:latin typeface="+mj-lt"/>
              </a:rPr>
              <a:t>이상저온</a:t>
            </a:r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 등 자연재해 발생의 강도 및 빈도상승</a:t>
            </a:r>
            <a:endParaRPr lang="en-US" altLang="ko-KR" sz="1200" dirty="0">
              <a:solidFill>
                <a:schemeClr val="bg1"/>
              </a:solidFill>
              <a:latin typeface="+mj-lt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이에 전 세계에서 온실가스 순 배출량을 제로로 낮추는 탄소중립으로의</a:t>
            </a:r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전환</a:t>
            </a:r>
            <a:endParaRPr lang="en-US" altLang="ko-KR" sz="1200" dirty="0">
              <a:solidFill>
                <a:schemeClr val="bg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</a:rPr>
              <a:t>도시지역 온실가스 배출량에서 에너지 소비 항목이 가장 큰 비중을 차지   </a:t>
            </a:r>
            <a:endParaRPr lang="en-US" altLang="ko-KR" sz="1200" dirty="0">
              <a:solidFill>
                <a:schemeClr val="bg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</a:rPr>
              <a:t>특히 건물에너지 소비로 인해 많은 양의 온실가스가 배출됨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</a:rPr>
              <a:t>프로젝트 목표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</a:rPr>
              <a:t>우리나라에서 단위면적당 에너지 소비량이 가장 큰 서울시를 </a:t>
            </a:r>
            <a:r>
              <a:rPr lang="ko-KR" altLang="en-US" sz="1200">
                <a:solidFill>
                  <a:schemeClr val="bg1"/>
                </a:solidFill>
              </a:rPr>
              <a:t>대상으로 전력  </a:t>
            </a:r>
            <a:r>
              <a:rPr lang="ko-KR" altLang="en-US" sz="1200" dirty="0">
                <a:solidFill>
                  <a:schemeClr val="bg1"/>
                </a:solidFill>
              </a:rPr>
              <a:t>및 도시가스 등 에너지 사용량을 시각화 해보았다</a:t>
            </a:r>
            <a:r>
              <a:rPr lang="en-US" altLang="ko-KR" sz="12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FA1F311-1F4D-4B7D-9BA5-184EC50A6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23" y="1009852"/>
            <a:ext cx="5287113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0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02 </a:t>
            </a:r>
            <a:r>
              <a:rPr lang="ko-KR" altLang="en-US" sz="2800" b="1" dirty="0">
                <a:solidFill>
                  <a:prstClr val="white"/>
                </a:solidFill>
              </a:rPr>
              <a:t>데이터 </a:t>
            </a:r>
            <a:r>
              <a:rPr lang="ko-KR" altLang="en-US" sz="2800" b="1" dirty="0" err="1">
                <a:solidFill>
                  <a:prstClr val="white"/>
                </a:solidFill>
              </a:rPr>
              <a:t>전처리</a:t>
            </a:r>
            <a:r>
              <a:rPr lang="ko-KR" altLang="en-US" sz="2800" b="1" dirty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3727582-D558-7858-A8CC-4175D2F2D849}"/>
              </a:ext>
            </a:extLst>
          </p:cNvPr>
          <p:cNvSpPr/>
          <p:nvPr/>
        </p:nvSpPr>
        <p:spPr>
          <a:xfrm>
            <a:off x="1252879" y="4061116"/>
            <a:ext cx="9126224" cy="979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white"/>
                </a:solidFill>
              </a:rPr>
              <a:t>통계청 데이터</a:t>
            </a:r>
            <a:r>
              <a:rPr lang="ko-KR" altLang="en-US" sz="1200" dirty="0">
                <a:solidFill>
                  <a:prstClr val="white"/>
                </a:solidFill>
              </a:rPr>
              <a:t> </a:t>
            </a:r>
            <a:endParaRPr lang="en-US" altLang="ko-KR" sz="1200" dirty="0">
              <a:solidFill>
                <a:prstClr val="white"/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</a:rPr>
              <a:t>df1 = </a:t>
            </a:r>
            <a:r>
              <a:rPr lang="en-US" altLang="ko-KR" sz="1200" dirty="0" err="1">
                <a:solidFill>
                  <a:schemeClr val="bg1"/>
                </a:solidFill>
              </a:rPr>
              <a:t>pd.read_csv</a:t>
            </a:r>
            <a:r>
              <a:rPr lang="en-US" altLang="ko-KR" sz="1200" dirty="0">
                <a:solidFill>
                  <a:schemeClr val="bg1"/>
                </a:solidFill>
              </a:rPr>
              <a:t>('</a:t>
            </a:r>
            <a:r>
              <a:rPr lang="ko-KR" altLang="en-US" sz="1200" dirty="0">
                <a:solidFill>
                  <a:schemeClr val="bg1"/>
                </a:solidFill>
              </a:rPr>
              <a:t>서울시인구</a:t>
            </a:r>
            <a:r>
              <a:rPr lang="en-US" altLang="ko-KR" sz="1200" dirty="0">
                <a:solidFill>
                  <a:schemeClr val="bg1"/>
                </a:solidFill>
              </a:rPr>
              <a:t>.csv', header=[0, 1])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서울시 자치구별 에너지사용량을 </a:t>
            </a:r>
            <a:r>
              <a:rPr lang="en-US" altLang="ko-KR" sz="1200" dirty="0" err="1">
                <a:solidFill>
                  <a:schemeClr val="bg1"/>
                </a:solidFill>
              </a:rPr>
              <a:t>barplot</a:t>
            </a:r>
            <a:r>
              <a:rPr lang="ko-KR" altLang="en-US" sz="1200" dirty="0">
                <a:solidFill>
                  <a:schemeClr val="bg1"/>
                </a:solidFill>
              </a:rPr>
              <a:t>으로 나타냈을 때 연도 순서별로 나타내기 위하여 이중 인덱스</a:t>
            </a:r>
            <a:r>
              <a:rPr lang="en-US" altLang="ko-KR" sz="1200" dirty="0">
                <a:solidFill>
                  <a:schemeClr val="bg1"/>
                </a:solidFill>
              </a:rPr>
              <a:t>(columns)</a:t>
            </a:r>
            <a:r>
              <a:rPr lang="ko-KR" altLang="en-US" sz="1200" dirty="0">
                <a:solidFill>
                  <a:schemeClr val="bg1"/>
                </a:solidFill>
              </a:rPr>
              <a:t>로 만들어 줌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78D6A9B-A515-456D-BABC-BBB14EE0F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879" y="1034494"/>
            <a:ext cx="9126224" cy="282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54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02 </a:t>
            </a:r>
            <a:r>
              <a:rPr lang="ko-KR" altLang="en-US" sz="2800" b="1" dirty="0">
                <a:solidFill>
                  <a:prstClr val="white"/>
                </a:solidFill>
              </a:rPr>
              <a:t>데이터 </a:t>
            </a:r>
            <a:r>
              <a:rPr lang="ko-KR" altLang="en-US" sz="2800" b="1" dirty="0" err="1">
                <a:solidFill>
                  <a:prstClr val="white"/>
                </a:solidFill>
              </a:rPr>
              <a:t>전처리</a:t>
            </a:r>
            <a:r>
              <a:rPr lang="ko-KR" altLang="en-US" sz="2800" b="1" dirty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3727582-D558-7858-A8CC-4175D2F2D849}"/>
              </a:ext>
            </a:extLst>
          </p:cNvPr>
          <p:cNvSpPr/>
          <p:nvPr/>
        </p:nvSpPr>
        <p:spPr>
          <a:xfrm>
            <a:off x="1252879" y="4061116"/>
            <a:ext cx="9126224" cy="20879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white"/>
                </a:solidFill>
              </a:rPr>
              <a:t>통계청 데이터</a:t>
            </a:r>
            <a:r>
              <a:rPr lang="ko-KR" altLang="en-US" sz="1200" dirty="0">
                <a:solidFill>
                  <a:prstClr val="white"/>
                </a:solidFill>
              </a:rPr>
              <a:t> </a:t>
            </a:r>
            <a:endParaRPr lang="en-US" altLang="ko-KR" sz="1200" dirty="0">
              <a:solidFill>
                <a:prstClr val="white"/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solidFill>
                  <a:schemeClr val="bg1"/>
                </a:solidFill>
              </a:rPr>
              <a:t>df_merge</a:t>
            </a:r>
            <a:r>
              <a:rPr lang="en-US" altLang="ko-KR" sz="1200" dirty="0">
                <a:solidFill>
                  <a:schemeClr val="bg1"/>
                </a:solidFill>
              </a:rPr>
              <a:t> = </a:t>
            </a:r>
            <a:r>
              <a:rPr lang="en-US" altLang="ko-KR" sz="1200" dirty="0" err="1">
                <a:solidFill>
                  <a:schemeClr val="bg1"/>
                </a:solidFill>
              </a:rPr>
              <a:t>pd.merge</a:t>
            </a:r>
            <a:r>
              <a:rPr lang="en-US" altLang="ko-KR" sz="1200" dirty="0">
                <a:solidFill>
                  <a:schemeClr val="bg1"/>
                </a:solidFill>
              </a:rPr>
              <a:t>(df1, df2, </a:t>
            </a:r>
            <a:r>
              <a:rPr lang="en-US" altLang="ko-KR" sz="1200" dirty="0" err="1">
                <a:solidFill>
                  <a:schemeClr val="bg1"/>
                </a:solidFill>
              </a:rPr>
              <a:t>left_index</a:t>
            </a:r>
            <a:r>
              <a:rPr lang="en-US" altLang="ko-KR" sz="1200" dirty="0">
                <a:solidFill>
                  <a:schemeClr val="bg1"/>
                </a:solidFill>
              </a:rPr>
              <a:t>=True, </a:t>
            </a:r>
            <a:r>
              <a:rPr lang="en-US" altLang="ko-KR" sz="1200" dirty="0" err="1">
                <a:solidFill>
                  <a:schemeClr val="bg1"/>
                </a:solidFill>
              </a:rPr>
              <a:t>right_index</a:t>
            </a:r>
            <a:r>
              <a:rPr lang="en-US" altLang="ko-KR" sz="1200" dirty="0">
                <a:solidFill>
                  <a:schemeClr val="bg1"/>
                </a:solidFill>
              </a:rPr>
              <a:t>=True)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   서울시 행정구역별 에너지 사용량을 구하기위해 </a:t>
            </a:r>
            <a:r>
              <a:rPr lang="en-US" altLang="ko-KR" sz="1200" dirty="0">
                <a:solidFill>
                  <a:schemeClr val="bg1"/>
                </a:solidFill>
              </a:rPr>
              <a:t>merge</a:t>
            </a:r>
            <a:r>
              <a:rPr lang="ko-KR" altLang="en-US" sz="1200" dirty="0">
                <a:solidFill>
                  <a:schemeClr val="bg1"/>
                </a:solidFill>
              </a:rPr>
              <a:t>함수를 통해 합친 후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df_merge.rename</a:t>
            </a:r>
            <a:r>
              <a:rPr lang="en-US" altLang="ko-KR" sz="1200" dirty="0">
                <a:solidFill>
                  <a:schemeClr val="bg1"/>
                </a:solidFill>
              </a:rPr>
              <a:t>(columns={'</a:t>
            </a:r>
            <a:r>
              <a:rPr lang="ko-KR" altLang="en-US" sz="1200" dirty="0">
                <a:solidFill>
                  <a:schemeClr val="bg1"/>
                </a:solidFill>
              </a:rPr>
              <a:t>에너지사용량 </a:t>
            </a:r>
            <a:r>
              <a:rPr lang="en-US" altLang="ko-KR" sz="1200" dirty="0">
                <a:solidFill>
                  <a:schemeClr val="bg1"/>
                </a:solidFill>
              </a:rPr>
              <a:t>(TOE)':'</a:t>
            </a:r>
            <a:r>
              <a:rPr lang="ko-KR" altLang="en-US" sz="1200" dirty="0">
                <a:solidFill>
                  <a:schemeClr val="bg1"/>
                </a:solidFill>
              </a:rPr>
              <a:t>에너지사용량 </a:t>
            </a:r>
            <a:r>
              <a:rPr lang="en-US" altLang="ko-KR" sz="1200" dirty="0">
                <a:solidFill>
                  <a:schemeClr val="bg1"/>
                </a:solidFill>
              </a:rPr>
              <a:t>(TOE).</a:t>
            </a:r>
            <a:r>
              <a:rPr lang="ko-KR" altLang="en-US" sz="1200" dirty="0">
                <a:solidFill>
                  <a:schemeClr val="bg1"/>
                </a:solidFill>
              </a:rPr>
              <a:t>합계</a:t>
            </a:r>
            <a:r>
              <a:rPr lang="en-US" altLang="ko-KR" sz="1200" dirty="0">
                <a:solidFill>
                  <a:schemeClr val="bg1"/>
                </a:solidFill>
              </a:rPr>
              <a:t>','</a:t>
            </a:r>
            <a:r>
              <a:rPr lang="ko-KR" altLang="en-US" sz="1200" dirty="0">
                <a:solidFill>
                  <a:schemeClr val="bg1"/>
                </a:solidFill>
              </a:rPr>
              <a:t>에너지사용량 </a:t>
            </a:r>
            <a:r>
              <a:rPr lang="en-US" altLang="ko-KR" sz="1200" dirty="0">
                <a:solidFill>
                  <a:schemeClr val="bg1"/>
                </a:solidFill>
              </a:rPr>
              <a:t>(TOE).1': '</a:t>
            </a:r>
            <a:r>
              <a:rPr lang="ko-KR" altLang="en-US" sz="1200" dirty="0">
                <a:solidFill>
                  <a:schemeClr val="bg1"/>
                </a:solidFill>
              </a:rPr>
              <a:t>에너지사용량 </a:t>
            </a:r>
            <a:r>
              <a:rPr lang="en-US" altLang="ko-KR" sz="1200" dirty="0">
                <a:solidFill>
                  <a:schemeClr val="bg1"/>
                </a:solidFill>
              </a:rPr>
              <a:t>(TOE).</a:t>
            </a:r>
            <a:r>
              <a:rPr lang="ko-KR" altLang="en-US" sz="1200" dirty="0">
                <a:solidFill>
                  <a:schemeClr val="bg1"/>
                </a:solidFill>
              </a:rPr>
              <a:t>전기</a:t>
            </a:r>
            <a:r>
              <a:rPr lang="en-US" altLang="ko-KR" sz="1200" dirty="0">
                <a:solidFill>
                  <a:schemeClr val="bg1"/>
                </a:solidFill>
              </a:rPr>
              <a:t>','</a:t>
            </a:r>
            <a:r>
              <a:rPr lang="ko-KR" altLang="en-US" sz="1200" dirty="0">
                <a:solidFill>
                  <a:schemeClr val="bg1"/>
                </a:solidFill>
              </a:rPr>
              <a:t>에너지사용량 </a:t>
            </a:r>
            <a:r>
              <a:rPr lang="en-US" altLang="ko-KR" sz="1200" dirty="0">
                <a:solidFill>
                  <a:schemeClr val="bg1"/>
                </a:solidFill>
              </a:rPr>
              <a:t>(TOE).2':'</a:t>
            </a:r>
            <a:r>
              <a:rPr lang="ko-KR" altLang="en-US" sz="1200" dirty="0">
                <a:solidFill>
                  <a:schemeClr val="bg1"/>
                </a:solidFill>
              </a:rPr>
              <a:t>에너지사용량 </a:t>
            </a:r>
            <a:r>
              <a:rPr lang="en-US" altLang="ko-KR" sz="1200" dirty="0">
                <a:solidFill>
                  <a:schemeClr val="bg1"/>
                </a:solidFill>
              </a:rPr>
              <a:t>(TOE).</a:t>
            </a:r>
            <a:r>
              <a:rPr lang="ko-KR" altLang="en-US" sz="1200" dirty="0">
                <a:solidFill>
                  <a:schemeClr val="bg1"/>
                </a:solidFill>
              </a:rPr>
              <a:t>도시가스</a:t>
            </a:r>
            <a:r>
              <a:rPr lang="en-US" altLang="ko-KR" sz="1200" dirty="0">
                <a:solidFill>
                  <a:schemeClr val="bg1"/>
                </a:solidFill>
              </a:rPr>
              <a:t>','</a:t>
            </a:r>
            <a:r>
              <a:rPr lang="ko-KR" altLang="en-US" sz="1200" dirty="0">
                <a:solidFill>
                  <a:schemeClr val="bg1"/>
                </a:solidFill>
              </a:rPr>
              <a:t>에너지사용량 </a:t>
            </a:r>
            <a:r>
              <a:rPr lang="en-US" altLang="ko-KR" sz="1200" dirty="0">
                <a:solidFill>
                  <a:schemeClr val="bg1"/>
                </a:solidFill>
              </a:rPr>
              <a:t>(TOE).3':'</a:t>
            </a:r>
            <a:r>
              <a:rPr lang="ko-KR" altLang="en-US" sz="1200" dirty="0">
                <a:solidFill>
                  <a:schemeClr val="bg1"/>
                </a:solidFill>
              </a:rPr>
              <a:t>에너지사용량 </a:t>
            </a:r>
            <a:r>
              <a:rPr lang="en-US" altLang="ko-KR" sz="1200" dirty="0">
                <a:solidFill>
                  <a:schemeClr val="bg1"/>
                </a:solidFill>
              </a:rPr>
              <a:t>(TOE).</a:t>
            </a:r>
            <a:r>
              <a:rPr lang="ko-KR" altLang="en-US" sz="1200" dirty="0">
                <a:solidFill>
                  <a:schemeClr val="bg1"/>
                </a:solidFill>
              </a:rPr>
              <a:t>지역난방</a:t>
            </a:r>
            <a:r>
              <a:rPr lang="en-US" altLang="ko-KR" sz="1200" dirty="0">
                <a:solidFill>
                  <a:schemeClr val="bg1"/>
                </a:solidFill>
              </a:rPr>
              <a:t>'}, </a:t>
            </a:r>
            <a:r>
              <a:rPr lang="en-US" altLang="ko-KR" sz="1200" dirty="0" err="1">
                <a:solidFill>
                  <a:schemeClr val="bg1"/>
                </a:solidFill>
              </a:rPr>
              <a:t>inplace</a:t>
            </a:r>
            <a:r>
              <a:rPr lang="en-US" altLang="ko-KR" sz="1200" dirty="0">
                <a:solidFill>
                  <a:schemeClr val="bg1"/>
                </a:solidFill>
              </a:rPr>
              <a:t> = True)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에너지 종류별로 </a:t>
            </a:r>
            <a:r>
              <a:rPr lang="ko-KR" altLang="en-US" sz="1200" dirty="0" err="1">
                <a:solidFill>
                  <a:schemeClr val="bg1"/>
                </a:solidFill>
              </a:rPr>
              <a:t>보기좋게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>
                <a:solidFill>
                  <a:schemeClr val="bg1"/>
                </a:solidFill>
              </a:rPr>
              <a:t>rename</a:t>
            </a:r>
            <a:r>
              <a:rPr lang="ko-KR" altLang="en-US" sz="1200" dirty="0">
                <a:solidFill>
                  <a:schemeClr val="bg1"/>
                </a:solidFill>
              </a:rPr>
              <a:t>을 통해 </a:t>
            </a:r>
            <a:r>
              <a:rPr lang="en-US" altLang="ko-KR" sz="1200" dirty="0">
                <a:solidFill>
                  <a:schemeClr val="bg1"/>
                </a:solidFill>
              </a:rPr>
              <a:t>columns </a:t>
            </a:r>
            <a:r>
              <a:rPr lang="ko-KR" altLang="en-US" sz="1200" dirty="0">
                <a:solidFill>
                  <a:schemeClr val="bg1"/>
                </a:solidFill>
              </a:rPr>
              <a:t>명을 수정해줌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4101CD-6C2C-456C-8DC6-8C16100DF7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861" y="985976"/>
            <a:ext cx="9688277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78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02 </a:t>
            </a:r>
            <a:r>
              <a:rPr lang="ko-KR" altLang="en-US" sz="2800" b="1" dirty="0">
                <a:solidFill>
                  <a:prstClr val="white"/>
                </a:solidFill>
              </a:rPr>
              <a:t>데이터 </a:t>
            </a:r>
            <a:r>
              <a:rPr lang="ko-KR" altLang="en-US" sz="2800" b="1" dirty="0" err="1">
                <a:solidFill>
                  <a:prstClr val="white"/>
                </a:solidFill>
              </a:rPr>
              <a:t>전처리</a:t>
            </a:r>
            <a:r>
              <a:rPr lang="ko-KR" altLang="en-US" sz="2800" b="1" dirty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3727582-D558-7858-A8CC-4175D2F2D849}"/>
              </a:ext>
            </a:extLst>
          </p:cNvPr>
          <p:cNvSpPr/>
          <p:nvPr/>
        </p:nvSpPr>
        <p:spPr>
          <a:xfrm>
            <a:off x="1252879" y="4640666"/>
            <a:ext cx="9126224" cy="11646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solidFill>
                  <a:schemeClr val="bg1"/>
                </a:solidFill>
              </a:rPr>
              <a:t>df_merge</a:t>
            </a:r>
            <a:r>
              <a:rPr lang="en-US" altLang="ko-KR" sz="1200" dirty="0">
                <a:solidFill>
                  <a:schemeClr val="bg1"/>
                </a:solidFill>
              </a:rPr>
              <a:t> = </a:t>
            </a:r>
            <a:r>
              <a:rPr lang="en-US" altLang="ko-KR" sz="1200" dirty="0" err="1">
                <a:solidFill>
                  <a:schemeClr val="bg1"/>
                </a:solidFill>
              </a:rPr>
              <a:t>df_merge.set_index</a:t>
            </a:r>
            <a:r>
              <a:rPr lang="en-US" altLang="ko-KR" sz="1200" dirty="0">
                <a:solidFill>
                  <a:schemeClr val="bg1"/>
                </a:solidFill>
              </a:rPr>
              <a:t>([("</a:t>
            </a:r>
            <a:r>
              <a:rPr lang="ko-KR" altLang="en-US" sz="1200" dirty="0" err="1">
                <a:solidFill>
                  <a:schemeClr val="bg1"/>
                </a:solidFill>
              </a:rPr>
              <a:t>동별</a:t>
            </a:r>
            <a:r>
              <a:rPr lang="en-US" altLang="ko-KR" sz="1200" dirty="0">
                <a:solidFill>
                  <a:schemeClr val="bg1"/>
                </a:solidFill>
              </a:rPr>
              <a:t>(2)", "</a:t>
            </a:r>
            <a:r>
              <a:rPr lang="ko-KR" altLang="en-US" sz="1200" dirty="0" err="1">
                <a:solidFill>
                  <a:schemeClr val="bg1"/>
                </a:solidFill>
              </a:rPr>
              <a:t>동별</a:t>
            </a:r>
            <a:r>
              <a:rPr lang="en-US" altLang="ko-KR" sz="1200" dirty="0">
                <a:solidFill>
                  <a:schemeClr val="bg1"/>
                </a:solidFill>
              </a:rPr>
              <a:t>(2)")])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   데이터 연산을 위해 </a:t>
            </a:r>
            <a:r>
              <a:rPr lang="en-US" altLang="ko-KR" sz="1200" dirty="0" err="1">
                <a:solidFill>
                  <a:schemeClr val="bg1"/>
                </a:solidFill>
              </a:rPr>
              <a:t>set_index</a:t>
            </a:r>
            <a:r>
              <a:rPr lang="ko-KR" altLang="en-US" sz="1200" dirty="0">
                <a:solidFill>
                  <a:schemeClr val="bg1"/>
                </a:solidFill>
              </a:rPr>
              <a:t>로 문자열인 자치구를 인덱스로 만들어 준 다음</a:t>
            </a:r>
            <a:endParaRPr lang="en-US" altLang="ko-KR" sz="1200" dirty="0">
              <a:solidFill>
                <a:schemeClr val="bg1"/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solidFill>
                  <a:schemeClr val="bg1"/>
                </a:solidFill>
              </a:rPr>
              <a:t>Df_merge</a:t>
            </a:r>
            <a:r>
              <a:rPr lang="en-US" altLang="ko-KR" sz="1200" dirty="0">
                <a:solidFill>
                  <a:schemeClr val="bg1"/>
                </a:solidFill>
              </a:rPr>
              <a:t>=</a:t>
            </a:r>
            <a:r>
              <a:rPr lang="en-US" altLang="ko-KR" sz="1200" dirty="0" err="1">
                <a:solidFill>
                  <a:schemeClr val="bg1"/>
                </a:solidFill>
              </a:rPr>
              <a:t>df_merge.astype</a:t>
            </a:r>
            <a:r>
              <a:rPr lang="en-US" altLang="ko-KR" sz="1200" dirty="0">
                <a:solidFill>
                  <a:schemeClr val="bg1"/>
                </a:solidFill>
              </a:rPr>
              <a:t>(＇float64＇) #dtype</a:t>
            </a:r>
            <a:r>
              <a:rPr lang="ko-KR" altLang="en-US" sz="1200" dirty="0">
                <a:solidFill>
                  <a:schemeClr val="bg1"/>
                </a:solidFill>
              </a:rPr>
              <a:t>변경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2BA625-C08F-4D26-8B25-BDF7F5872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020" y="852981"/>
            <a:ext cx="9259592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98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02 </a:t>
            </a:r>
            <a:r>
              <a:rPr lang="ko-KR" altLang="en-US" sz="2800" b="1" dirty="0">
                <a:solidFill>
                  <a:prstClr val="white"/>
                </a:solidFill>
              </a:rPr>
              <a:t>데이터 </a:t>
            </a:r>
            <a:r>
              <a:rPr lang="ko-KR" altLang="en-US" sz="2800" b="1" dirty="0" err="1">
                <a:solidFill>
                  <a:prstClr val="white"/>
                </a:solidFill>
              </a:rPr>
              <a:t>전처리</a:t>
            </a:r>
            <a:r>
              <a:rPr lang="ko-KR" altLang="en-US" sz="2800" b="1" dirty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3727582-D558-7858-A8CC-4175D2F2D849}"/>
              </a:ext>
            </a:extLst>
          </p:cNvPr>
          <p:cNvSpPr/>
          <p:nvPr/>
        </p:nvSpPr>
        <p:spPr>
          <a:xfrm>
            <a:off x="1260134" y="5139388"/>
            <a:ext cx="9126224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네이버 부동산 정보 </a:t>
            </a:r>
            <a:r>
              <a:rPr lang="ko-KR" altLang="en-US" sz="1200" dirty="0" err="1">
                <a:solidFill>
                  <a:schemeClr val="bg1"/>
                </a:solidFill>
              </a:rPr>
              <a:t>스크래핑</a:t>
            </a:r>
            <a:r>
              <a:rPr lang="ko-KR" altLang="en-US" sz="1200" dirty="0">
                <a:solidFill>
                  <a:schemeClr val="bg1"/>
                </a:solidFill>
              </a:rPr>
              <a:t> 후 기존의 인구수</a:t>
            </a:r>
            <a:r>
              <a:rPr lang="en-US" altLang="ko-KR" sz="1200" dirty="0">
                <a:solidFill>
                  <a:schemeClr val="bg1"/>
                </a:solidFill>
              </a:rPr>
              <a:t>&amp;</a:t>
            </a:r>
            <a:r>
              <a:rPr lang="ko-KR" altLang="en-US" sz="1200" dirty="0">
                <a:solidFill>
                  <a:schemeClr val="bg1"/>
                </a:solidFill>
              </a:rPr>
              <a:t>에너지사용량 데이터와 </a:t>
            </a:r>
            <a:r>
              <a:rPr lang="ko-KR" altLang="en-US" sz="1200" dirty="0" err="1">
                <a:solidFill>
                  <a:schemeClr val="bg1"/>
                </a:solidFill>
              </a:rPr>
              <a:t>합쳐줌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32BFD5-0F49-49FF-A7E4-3D691AC05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34" y="896929"/>
            <a:ext cx="9164329" cy="96215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B203AE2-F637-4B65-92AD-792A78E61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34" y="2493488"/>
            <a:ext cx="9316750" cy="2505425"/>
          </a:xfrm>
          <a:prstGeom prst="rect">
            <a:avLst/>
          </a:prstGeom>
        </p:spPr>
      </p:pic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DCBF81BB-A6CF-4CF4-ACCF-CEDF3A8508DA}"/>
              </a:ext>
            </a:extLst>
          </p:cNvPr>
          <p:cNvSpPr/>
          <p:nvPr/>
        </p:nvSpPr>
        <p:spPr>
          <a:xfrm>
            <a:off x="5872716" y="1935992"/>
            <a:ext cx="446568" cy="480592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875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03 </a:t>
            </a:r>
            <a:r>
              <a:rPr lang="ko-KR" altLang="en-US" sz="2800" b="1" dirty="0">
                <a:solidFill>
                  <a:prstClr val="white"/>
                </a:solidFill>
              </a:rPr>
              <a:t>자치구별 지역난방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3727582-D558-7858-A8CC-4175D2F2D849}"/>
              </a:ext>
            </a:extLst>
          </p:cNvPr>
          <p:cNvSpPr/>
          <p:nvPr/>
        </p:nvSpPr>
        <p:spPr>
          <a:xfrm>
            <a:off x="3837280" y="883044"/>
            <a:ext cx="9126224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bg1"/>
                </a:solidFill>
              </a:rPr>
              <a:t>지역난방 사용량이 </a:t>
            </a:r>
            <a:r>
              <a:rPr lang="en-US" altLang="ko-KR" sz="2800" dirty="0">
                <a:solidFill>
                  <a:schemeClr val="bg1"/>
                </a:solidFill>
              </a:rPr>
              <a:t>0</a:t>
            </a:r>
            <a:r>
              <a:rPr lang="ko-KR" altLang="en-US" sz="2800" dirty="0" err="1">
                <a:solidFill>
                  <a:schemeClr val="bg1"/>
                </a:solidFill>
              </a:rPr>
              <a:t>인곳은</a:t>
            </a:r>
            <a:r>
              <a:rPr lang="ko-KR" altLang="en-US" sz="2800" dirty="0">
                <a:solidFill>
                  <a:schemeClr val="bg1"/>
                </a:solidFill>
              </a:rPr>
              <a:t> 왜 </a:t>
            </a:r>
            <a:r>
              <a:rPr lang="ko-KR" altLang="en-US" sz="2800" dirty="0" err="1">
                <a:solidFill>
                  <a:schemeClr val="bg1"/>
                </a:solidFill>
              </a:rPr>
              <a:t>그런걸까</a:t>
            </a:r>
            <a:r>
              <a:rPr lang="en-US" altLang="ko-KR" sz="2800" dirty="0">
                <a:solidFill>
                  <a:schemeClr val="bg1"/>
                </a:solidFill>
              </a:rPr>
              <a:t>??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D8A08B-35C3-4AC7-A6EB-BCC0FC37E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879" y="987082"/>
            <a:ext cx="2381582" cy="4753638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55BB6D2E-A47D-4E96-B3DC-75E166EE5397}"/>
              </a:ext>
            </a:extLst>
          </p:cNvPr>
          <p:cNvSpPr/>
          <p:nvPr/>
        </p:nvSpPr>
        <p:spPr>
          <a:xfrm>
            <a:off x="2884867" y="2485622"/>
            <a:ext cx="309093" cy="3219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0C1E440D-0C9E-47E6-93A9-E62815ADE8E7}"/>
              </a:ext>
            </a:extLst>
          </p:cNvPr>
          <p:cNvSpPr/>
          <p:nvPr/>
        </p:nvSpPr>
        <p:spPr>
          <a:xfrm>
            <a:off x="2893452" y="4607102"/>
            <a:ext cx="309093" cy="3219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02D48CD-A090-4B94-A0F9-1A9E7197CD32}"/>
              </a:ext>
            </a:extLst>
          </p:cNvPr>
          <p:cNvSpPr/>
          <p:nvPr/>
        </p:nvSpPr>
        <p:spPr>
          <a:xfrm>
            <a:off x="2893452" y="5236374"/>
            <a:ext cx="309093" cy="3219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B464E49-934C-4742-8800-27A72CF84FC1}"/>
              </a:ext>
            </a:extLst>
          </p:cNvPr>
          <p:cNvSpPr/>
          <p:nvPr/>
        </p:nvSpPr>
        <p:spPr>
          <a:xfrm>
            <a:off x="4126813" y="5143222"/>
            <a:ext cx="9126224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Folium.Map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활용하여 자치구별 지역난방 사용량을 시각화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1B1AB36-06B2-4B5E-BA8F-BAB398DC2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813" y="1681555"/>
            <a:ext cx="5806490" cy="34948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32A5F-CB12-4A3B-B103-BDDECBDB8AE4}"/>
              </a:ext>
            </a:extLst>
          </p:cNvPr>
          <p:cNvSpPr txBox="1"/>
          <p:nvPr/>
        </p:nvSpPr>
        <p:spPr>
          <a:xfrm>
            <a:off x="6792079" y="231364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도봉구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D8A7AB6-D55C-4A3D-882F-661533C01999}"/>
              </a:ext>
            </a:extLst>
          </p:cNvPr>
          <p:cNvSpPr txBox="1"/>
          <p:nvPr/>
        </p:nvSpPr>
        <p:spPr>
          <a:xfrm>
            <a:off x="7135864" y="247880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노원구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DEB58A-5691-4756-B941-E8EFEAF0B2A1}"/>
              </a:ext>
            </a:extLst>
          </p:cNvPr>
          <p:cNvSpPr txBox="1"/>
          <p:nvPr/>
        </p:nvSpPr>
        <p:spPr>
          <a:xfrm>
            <a:off x="6561709" y="259788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강북구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AB4AB7-0595-476A-B88F-9ABE1075808E}"/>
              </a:ext>
            </a:extLst>
          </p:cNvPr>
          <p:cNvSpPr txBox="1"/>
          <p:nvPr/>
        </p:nvSpPr>
        <p:spPr>
          <a:xfrm>
            <a:off x="6578721" y="300192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/>
              <a:t>성북구</a:t>
            </a:r>
            <a:endParaRPr lang="ko-KR" altLang="en-US" sz="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92BC91F-9308-471C-9420-48B7DB7B64D5}"/>
              </a:ext>
            </a:extLst>
          </p:cNvPr>
          <p:cNvSpPr txBox="1"/>
          <p:nvPr/>
        </p:nvSpPr>
        <p:spPr>
          <a:xfrm>
            <a:off x="5914545" y="278856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은평구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501B32-9A0B-4141-B257-BD275E3C6A6A}"/>
              </a:ext>
            </a:extLst>
          </p:cNvPr>
          <p:cNvSpPr txBox="1"/>
          <p:nvPr/>
        </p:nvSpPr>
        <p:spPr>
          <a:xfrm>
            <a:off x="6344098" y="323513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종로구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06E69B-DACB-463C-B265-DDDD06E48BE4}"/>
              </a:ext>
            </a:extLst>
          </p:cNvPr>
          <p:cNvSpPr txBox="1"/>
          <p:nvPr/>
        </p:nvSpPr>
        <p:spPr>
          <a:xfrm>
            <a:off x="6467435" y="3494563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중구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FC6ECA-C28A-4051-964C-907F525457C6}"/>
              </a:ext>
            </a:extLst>
          </p:cNvPr>
          <p:cNvSpPr txBox="1"/>
          <p:nvPr/>
        </p:nvSpPr>
        <p:spPr>
          <a:xfrm>
            <a:off x="6952277" y="323513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동대문구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A0BCBE-BDAD-44FB-A844-11A803464BD1}"/>
              </a:ext>
            </a:extLst>
          </p:cNvPr>
          <p:cNvSpPr txBox="1"/>
          <p:nvPr/>
        </p:nvSpPr>
        <p:spPr>
          <a:xfrm>
            <a:off x="6888482" y="361790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성동구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B517517-C0BF-46DF-8E92-F6433531F6B9}"/>
              </a:ext>
            </a:extLst>
          </p:cNvPr>
          <p:cNvSpPr txBox="1"/>
          <p:nvPr/>
        </p:nvSpPr>
        <p:spPr>
          <a:xfrm>
            <a:off x="7284522" y="361218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광진구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4DF797-8E59-42A8-9BDA-5011181F7A45}"/>
              </a:ext>
            </a:extLst>
          </p:cNvPr>
          <p:cNvSpPr txBox="1"/>
          <p:nvPr/>
        </p:nvSpPr>
        <p:spPr>
          <a:xfrm>
            <a:off x="7777162" y="355618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강동구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9619F3B-C5D7-4A9B-814E-73EED6875E91}"/>
              </a:ext>
            </a:extLst>
          </p:cNvPr>
          <p:cNvSpPr txBox="1"/>
          <p:nvPr/>
        </p:nvSpPr>
        <p:spPr>
          <a:xfrm>
            <a:off x="7470946" y="407079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송파구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E2A04C5-F07B-40A1-BE70-E1759EAD0F47}"/>
              </a:ext>
            </a:extLst>
          </p:cNvPr>
          <p:cNvSpPr txBox="1"/>
          <p:nvPr/>
        </p:nvSpPr>
        <p:spPr>
          <a:xfrm>
            <a:off x="6935068" y="407930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강남구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F5B835-0D74-4356-9E0A-6DF256D512F4}"/>
              </a:ext>
            </a:extLst>
          </p:cNvPr>
          <p:cNvSpPr txBox="1"/>
          <p:nvPr/>
        </p:nvSpPr>
        <p:spPr>
          <a:xfrm>
            <a:off x="6352407" y="376458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용산구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1875120-8A2E-4684-A706-1445195391AB}"/>
              </a:ext>
            </a:extLst>
          </p:cNvPr>
          <p:cNvSpPr txBox="1"/>
          <p:nvPr/>
        </p:nvSpPr>
        <p:spPr>
          <a:xfrm>
            <a:off x="6144010" y="410907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동작구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A703DE7-6B6E-4DA4-9DC9-490E7A0A0C96}"/>
              </a:ext>
            </a:extLst>
          </p:cNvPr>
          <p:cNvSpPr txBox="1"/>
          <p:nvPr/>
        </p:nvSpPr>
        <p:spPr>
          <a:xfrm>
            <a:off x="7331342" y="301462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중랑구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01EBBD8-ACF4-4FDF-9497-99CF6CF52EB4}"/>
              </a:ext>
            </a:extLst>
          </p:cNvPr>
          <p:cNvSpPr txBox="1"/>
          <p:nvPr/>
        </p:nvSpPr>
        <p:spPr>
          <a:xfrm>
            <a:off x="5857639" y="3292497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서대문구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201635-9FBB-4E1B-A726-57E78A72CF12}"/>
              </a:ext>
            </a:extLst>
          </p:cNvPr>
          <p:cNvSpPr txBox="1"/>
          <p:nvPr/>
        </p:nvSpPr>
        <p:spPr>
          <a:xfrm>
            <a:off x="5692126" y="3514011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/>
              <a:t>마포구</a:t>
            </a:r>
            <a:endParaRPr lang="ko-KR" altLang="en-US" sz="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202549E-38F2-42F2-AE02-56ADCAEA38EE}"/>
              </a:ext>
            </a:extLst>
          </p:cNvPr>
          <p:cNvSpPr txBox="1"/>
          <p:nvPr/>
        </p:nvSpPr>
        <p:spPr>
          <a:xfrm>
            <a:off x="5010938" y="350905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강서구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A95682-6B5B-4D20-A965-8544A6F1EF4A}"/>
              </a:ext>
            </a:extLst>
          </p:cNvPr>
          <p:cNvSpPr txBox="1"/>
          <p:nvPr/>
        </p:nvSpPr>
        <p:spPr>
          <a:xfrm>
            <a:off x="5772225" y="385354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영등포구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A12B665-85FC-4A13-8A1B-1DCBBA3F5DF7}"/>
              </a:ext>
            </a:extLst>
          </p:cNvPr>
          <p:cNvSpPr txBox="1"/>
          <p:nvPr/>
        </p:nvSpPr>
        <p:spPr>
          <a:xfrm>
            <a:off x="5257612" y="393435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양천구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6A7C1DB-23AD-4911-BCF5-3D1D5D05C73F}"/>
              </a:ext>
            </a:extLst>
          </p:cNvPr>
          <p:cNvSpPr txBox="1"/>
          <p:nvPr/>
        </p:nvSpPr>
        <p:spPr>
          <a:xfrm>
            <a:off x="5261865" y="416826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구로구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8AF36F-62DF-4A6E-A1BE-593C20774638}"/>
              </a:ext>
            </a:extLst>
          </p:cNvPr>
          <p:cNvSpPr txBox="1"/>
          <p:nvPr/>
        </p:nvSpPr>
        <p:spPr>
          <a:xfrm>
            <a:off x="5631876" y="4474481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금천구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67525A-8674-40BA-999C-7DE18E038211}"/>
              </a:ext>
            </a:extLst>
          </p:cNvPr>
          <p:cNvSpPr txBox="1"/>
          <p:nvPr/>
        </p:nvSpPr>
        <p:spPr>
          <a:xfrm>
            <a:off x="6001887" y="450425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관악구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B467F3C-A7FF-4DB8-B323-A985CF6C7A30}"/>
              </a:ext>
            </a:extLst>
          </p:cNvPr>
          <p:cNvSpPr txBox="1"/>
          <p:nvPr/>
        </p:nvSpPr>
        <p:spPr>
          <a:xfrm>
            <a:off x="6567536" y="429160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서초구</a:t>
            </a:r>
          </a:p>
        </p:txBody>
      </p:sp>
    </p:spTree>
    <p:extLst>
      <p:ext uri="{BB962C8B-B14F-4D97-AF65-F5344CB8AC3E}">
        <p14:creationId xmlns:p14="http://schemas.microsoft.com/office/powerpoint/2010/main" val="224485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4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252879" y="171233"/>
            <a:ext cx="68829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dirty="0">
                <a:solidFill>
                  <a:prstClr val="white"/>
                </a:solidFill>
              </a:rPr>
              <a:t>03 </a:t>
            </a:r>
            <a:r>
              <a:rPr lang="ko-KR" altLang="en-US" sz="2800" b="1" dirty="0">
                <a:solidFill>
                  <a:prstClr val="white"/>
                </a:solidFill>
              </a:rPr>
              <a:t>자치구별 지역난방</a:t>
            </a:r>
            <a:endParaRPr lang="ko-KR" altLang="en-US" sz="2000" dirty="0">
              <a:solidFill>
                <a:srgbClr val="AAA2D2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49994C8-2D4F-8BE9-3EC4-084E80200D39}"/>
              </a:ext>
            </a:extLst>
          </p:cNvPr>
          <p:cNvGrpSpPr/>
          <p:nvPr/>
        </p:nvGrpSpPr>
        <p:grpSpPr>
          <a:xfrm>
            <a:off x="332523" y="-15216"/>
            <a:ext cx="622769" cy="912145"/>
            <a:chOff x="332523" y="122899"/>
            <a:chExt cx="622769" cy="912145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A4B41D7B-8CBA-B1D2-4A4B-3F07E7439AAB}"/>
                </a:ext>
              </a:extLst>
            </p:cNvPr>
            <p:cNvSpPr/>
            <p:nvPr/>
          </p:nvSpPr>
          <p:spPr>
            <a:xfrm>
              <a:off x="332523" y="817074"/>
              <a:ext cx="622769" cy="217970"/>
            </a:xfrm>
            <a:prstGeom prst="roundRect">
              <a:avLst/>
            </a:prstGeom>
            <a:solidFill>
              <a:srgbClr val="3D346B"/>
            </a:solidFill>
            <a:ln w="15875">
              <a:solidFill>
                <a:schemeClr val="tx1">
                  <a:alpha val="20000"/>
                </a:schemeClr>
              </a:solidFill>
            </a:ln>
            <a:effectLst>
              <a:innerShdw blurRad="1016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1D64CD7-978A-E78D-6A5F-238C42766DAD}"/>
                </a:ext>
              </a:extLst>
            </p:cNvPr>
            <p:cNvGrpSpPr/>
            <p:nvPr/>
          </p:nvGrpSpPr>
          <p:grpSpPr>
            <a:xfrm>
              <a:off x="428529" y="122899"/>
              <a:ext cx="430747" cy="803160"/>
              <a:chOff x="428529" y="122899"/>
              <a:chExt cx="430747" cy="80316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EFC9AB72-0751-4884-9840-2F1D9509F3D6}"/>
                  </a:ext>
                </a:extLst>
              </p:cNvPr>
              <p:cNvSpPr/>
              <p:nvPr/>
            </p:nvSpPr>
            <p:spPr>
              <a:xfrm>
                <a:off x="428529" y="288975"/>
                <a:ext cx="430747" cy="306191"/>
              </a:xfrm>
              <a:prstGeom prst="roundRect">
                <a:avLst/>
              </a:prstGeom>
              <a:noFill/>
              <a:ln w="38100">
                <a:solidFill>
                  <a:srgbClr val="AAA2D2"/>
                </a:solidFill>
              </a:ln>
              <a:scene3d>
                <a:camera prst="orthographicFront"/>
                <a:lightRig rig="threePt" dir="t"/>
              </a:scene3d>
              <a:sp3d>
                <a:bevelT w="12700" h="63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D8885E74-2571-A214-5694-2486DBCBC978}"/>
                  </a:ext>
                </a:extLst>
              </p:cNvPr>
              <p:cNvSpPr/>
              <p:nvPr/>
            </p:nvSpPr>
            <p:spPr>
              <a:xfrm>
                <a:off x="488214" y="470663"/>
                <a:ext cx="311385" cy="455396"/>
              </a:xfrm>
              <a:prstGeom prst="rect">
                <a:avLst/>
              </a:prstGeom>
              <a:gradFill flip="none" rotWithShape="1">
                <a:gsLst>
                  <a:gs pos="0">
                    <a:srgbClr val="AAA2D2">
                      <a:tint val="66000"/>
                      <a:satMod val="160000"/>
                    </a:srgbClr>
                  </a:gs>
                  <a:gs pos="63000">
                    <a:srgbClr val="AAA2D2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srgbClr val="3D346B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5A01D919-EBAD-1BBF-7D5D-5AF154886929}"/>
                  </a:ext>
                </a:extLst>
              </p:cNvPr>
              <p:cNvSpPr/>
              <p:nvPr/>
            </p:nvSpPr>
            <p:spPr>
              <a:xfrm>
                <a:off x="576439" y="697714"/>
                <a:ext cx="134930" cy="134930"/>
              </a:xfrm>
              <a:prstGeom prst="ellipse">
                <a:avLst/>
              </a:prstGeom>
              <a:solidFill>
                <a:srgbClr val="AAA2D2"/>
              </a:solidFill>
              <a:ln w="3175">
                <a:solidFill>
                  <a:srgbClr val="5D4FA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7EAD3D9-BECF-7E54-8B77-C60169B43B46}"/>
                  </a:ext>
                </a:extLst>
              </p:cNvPr>
              <p:cNvSpPr/>
              <p:nvPr/>
            </p:nvSpPr>
            <p:spPr>
              <a:xfrm>
                <a:off x="488212" y="122899"/>
                <a:ext cx="311385" cy="272465"/>
              </a:xfrm>
              <a:prstGeom prst="rect">
                <a:avLst/>
              </a:prstGeom>
              <a:solidFill>
                <a:srgbClr val="AAA2D2"/>
              </a:solidFill>
              <a:ln w="15875">
                <a:noFill/>
              </a:ln>
              <a:scene3d>
                <a:camera prst="orthographicFront"/>
                <a:lightRig rig="threePt" dir="t"/>
              </a:scene3d>
              <a:sp3d>
                <a:bevelT w="3175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C74C9CA0-5918-A0E2-D168-B2424D7E53B3}"/>
                  </a:ext>
                </a:extLst>
              </p:cNvPr>
              <p:cNvSpPr/>
              <p:nvPr/>
            </p:nvSpPr>
            <p:spPr>
              <a:xfrm rot="5400000">
                <a:off x="553048" y="58050"/>
                <a:ext cx="181686" cy="311385"/>
              </a:xfrm>
              <a:custGeom>
                <a:avLst/>
                <a:gdLst>
                  <a:gd name="connsiteX0" fmla="*/ 0 w 181686"/>
                  <a:gd name="connsiteY0" fmla="*/ 311385 h 311385"/>
                  <a:gd name="connsiteX1" fmla="*/ 0 w 181686"/>
                  <a:gd name="connsiteY1" fmla="*/ 0 h 311385"/>
                  <a:gd name="connsiteX2" fmla="*/ 181686 w 181686"/>
                  <a:gd name="connsiteY2" fmla="*/ 0 h 311385"/>
                  <a:gd name="connsiteX3" fmla="*/ 36372 w 181686"/>
                  <a:gd name="connsiteY3" fmla="*/ 311385 h 31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686" h="311385">
                    <a:moveTo>
                      <a:pt x="0" y="311385"/>
                    </a:moveTo>
                    <a:lnTo>
                      <a:pt x="0" y="0"/>
                    </a:lnTo>
                    <a:lnTo>
                      <a:pt x="181686" y="0"/>
                    </a:lnTo>
                    <a:lnTo>
                      <a:pt x="36372" y="311385"/>
                    </a:ln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09F3AAD-6B29-3B3D-667D-AFD24356F004}"/>
              </a:ext>
            </a:extLst>
          </p:cNvPr>
          <p:cNvSpPr/>
          <p:nvPr/>
        </p:nvSpPr>
        <p:spPr>
          <a:xfrm>
            <a:off x="1611705" y="5755285"/>
            <a:ext cx="8875019" cy="783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prstClr val="white"/>
                </a:solidFill>
              </a:rPr>
              <a:t>자치구별로 다양한 난방 방식이 있었고</a:t>
            </a:r>
            <a:r>
              <a:rPr lang="en-US" altLang="ko-KR" sz="1600" dirty="0">
                <a:solidFill>
                  <a:prstClr val="white"/>
                </a:solidFill>
              </a:rPr>
              <a:t>, </a:t>
            </a:r>
            <a:r>
              <a:rPr lang="ko-KR" altLang="en-US" sz="1600" dirty="0">
                <a:solidFill>
                  <a:prstClr val="white"/>
                </a:solidFill>
              </a:rPr>
              <a:t>지역난방을 사용하지 않는 곳은 개별난방이나 중앙난방 등 다른 난방 방식을 사용하고 있었다</a:t>
            </a:r>
            <a:r>
              <a:rPr lang="en-US" altLang="ko-KR" sz="1600" dirty="0">
                <a:solidFill>
                  <a:prstClr val="white"/>
                </a:solidFill>
              </a:rPr>
              <a:t>.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추가 기능 1" title="Web Viewer">
                <a:extLst>
                  <a:ext uri="{FF2B5EF4-FFF2-40B4-BE49-F238E27FC236}">
                    <a16:creationId xmlns:a16="http://schemas.microsoft.com/office/drawing/2014/main" id="{32390543-9937-48A3-8F6D-BD604061B63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60263941"/>
                  </p:ext>
                </p:extLst>
              </p:nvPr>
            </p:nvGraphicFramePr>
            <p:xfrm>
              <a:off x="1524000" y="857249"/>
              <a:ext cx="9023497" cy="480777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추가 기능 1" title="Web Viewer">
                <a:extLst>
                  <a:ext uri="{FF2B5EF4-FFF2-40B4-BE49-F238E27FC236}">
                    <a16:creationId xmlns:a16="http://schemas.microsoft.com/office/drawing/2014/main" id="{32390543-9937-48A3-8F6D-BD604061B6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4000" y="857249"/>
                <a:ext cx="9023497" cy="48077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467295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webextensions/webextension1.xml><?xml version="1.0" encoding="utf-8"?>
<we:webextension xmlns:we="http://schemas.microsoft.com/office/webextensions/webextension/2010/11" id="{FA37D9AE-3329-42ED-BA43-3C5B91064489}">
  <we:reference id="wa104295828" version="1.9.0.0" store="ko-KR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chart-studio.plotly.com/~hyh089/3&quot;,&quot;values&quot;:{},&quot;data&quot;:{&quot;uri&quot;:&quot;chart-studio.plotly.com/~hyh089/3&quot;},&quot;secure&quot;:false}],&quot;name&quot;:&quot;chart-studio.plotly.com/~hyh089/3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5B446363-C160-4151-B7D1-BF9ED92A45C3}">
  <we:reference id="wa104295828" version="1.9.0.0" store="ko-KR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chart-studio.plotly.com/~hyh089/3/#/&quot;,&quot;values&quot;:{},&quot;data&quot;:{&quot;uri&quot;:&quot;chart-studio.plotly.com/~hyh089/3/#/&quot;},&quot;secure&quot;:false}],&quot;name&quot;:&quot;chart-studio.plotly.com/~hyh089/3/#/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1102</TotalTime>
  <Words>673</Words>
  <Application>Microsoft Office PowerPoint</Application>
  <PresentationFormat>와이드스크린</PresentationFormat>
  <Paragraphs>101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Tmon몬소리 Black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user</cp:lastModifiedBy>
  <cp:revision>40</cp:revision>
  <dcterms:created xsi:type="dcterms:W3CDTF">2022-06-01T12:31:04Z</dcterms:created>
  <dcterms:modified xsi:type="dcterms:W3CDTF">2023-10-10T10:25:20Z</dcterms:modified>
</cp:coreProperties>
</file>

<file path=docProps/thumbnail.jpeg>
</file>